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8" r:id="rId11"/>
    <p:sldId id="265" r:id="rId12"/>
    <p:sldId id="267" r:id="rId13"/>
    <p:sldId id="269" r:id="rId14"/>
    <p:sldId id="270" r:id="rId15"/>
    <p:sldId id="271" r:id="rId16"/>
    <p:sldId id="302" r:id="rId17"/>
    <p:sldId id="301" r:id="rId18"/>
    <p:sldId id="272" r:id="rId19"/>
    <p:sldId id="273" r:id="rId20"/>
    <p:sldId id="274" r:id="rId21"/>
    <p:sldId id="275" r:id="rId22"/>
    <p:sldId id="305" r:id="rId23"/>
    <p:sldId id="277" r:id="rId24"/>
    <p:sldId id="278" r:id="rId25"/>
    <p:sldId id="279" r:id="rId26"/>
    <p:sldId id="281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1" r:id="rId37"/>
    <p:sldId id="300" r:id="rId38"/>
    <p:sldId id="303" r:id="rId39"/>
    <p:sldId id="304" r:id="rId40"/>
    <p:sldId id="29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6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7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9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5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8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8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40F5-6153-4D08-8C42-ECD8FCB7304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D4D5-53E7-4157-8D40-9E876CBDF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4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303" y="1122363"/>
            <a:ext cx="10788445" cy="2387600"/>
          </a:xfrm>
        </p:spPr>
        <p:txBody>
          <a:bodyPr>
            <a:normAutofit fontScale="90000"/>
          </a:bodyPr>
          <a:lstStyle/>
          <a:p>
            <a:r>
              <a:rPr lang="en-US" spc="-1" dirty="0">
                <a:latin typeface="Arial"/>
              </a:rPr>
              <a:t>Enforcing data privacy in systems</a:t>
            </a:r>
            <a:br>
              <a:rPr lang="en-US" spc="-1" dirty="0">
                <a:latin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392861"/>
            <a:ext cx="6858000" cy="1241822"/>
          </a:xfrm>
        </p:spPr>
        <p:txBody>
          <a:bodyPr/>
          <a:lstStyle/>
          <a:p>
            <a:r>
              <a:rPr lang="en-US" dirty="0" smtClean="0"/>
              <a:t>Deepak Garg</a:t>
            </a:r>
          </a:p>
          <a:p>
            <a:r>
              <a:rPr lang="en-US" dirty="0" smtClean="0"/>
              <a:t>dg@mpi-sws.org</a:t>
            </a:r>
            <a:endParaRPr lang="en-US" dirty="0"/>
          </a:p>
        </p:txBody>
      </p:sp>
      <p:pic>
        <p:nvPicPr>
          <p:cNvPr id="4" name="Picture 4"/>
          <p:cNvPicPr/>
          <p:nvPr/>
        </p:nvPicPr>
        <p:blipFill>
          <a:blip r:embed="rId2"/>
          <a:stretch/>
        </p:blipFill>
        <p:spPr>
          <a:xfrm>
            <a:off x="4259454" y="5300644"/>
            <a:ext cx="3673091" cy="71847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6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bugs: Solutions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8533" y="1865677"/>
            <a:ext cx="845218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Technical solutions help eliminate data-leak bugs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016275"/>
            <a:ext cx="10491635" cy="233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standard bug-elimination methods, but </a:t>
            </a:r>
            <a:r>
              <a:rPr lang="en-US" b="1" dirty="0" smtClean="0"/>
              <a:t>tailor to data leaks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Verification: Eliminate bugs without running code</a:t>
            </a:r>
          </a:p>
          <a:p>
            <a:pPr lvl="1"/>
            <a:r>
              <a:rPr lang="en-US" dirty="0" smtClean="0"/>
              <a:t>Testing: Run code in controlled environments to look for bugs</a:t>
            </a:r>
          </a:p>
          <a:p>
            <a:pPr lvl="1"/>
            <a:r>
              <a:rPr lang="en-US" dirty="0" smtClean="0"/>
              <a:t>Runtime monitoring: Prevent bugs from manifesting in production</a:t>
            </a:r>
          </a:p>
          <a:p>
            <a:r>
              <a:rPr lang="en-US" dirty="0" smtClean="0"/>
              <a:t>Tailoring to data leaks is challenging</a:t>
            </a:r>
          </a:p>
        </p:txBody>
      </p:sp>
    </p:spTree>
    <p:extLst>
      <p:ext uri="{BB962C8B-B14F-4D97-AF65-F5344CB8AC3E}">
        <p14:creationId xmlns:p14="http://schemas.microsoft.com/office/powerpoint/2010/main" val="31592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leaks due to bugs: Classification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8533" y="1496969"/>
            <a:ext cx="434285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How is the leak induced?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70034" y="2145895"/>
            <a:ext cx="1018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Passive leak</a:t>
            </a:r>
            <a:r>
              <a:rPr lang="en-US" sz="2400" dirty="0" smtClean="0"/>
              <a:t>: A leak that occurs in the regular course of using the system, no need to induce leak from outside (e.g., </a:t>
            </a:r>
            <a:r>
              <a:rPr lang="en-US" sz="2400" dirty="0" err="1" smtClean="0"/>
              <a:t>HotCRP</a:t>
            </a:r>
            <a:r>
              <a:rPr lang="en-US" sz="2400" dirty="0" smtClean="0"/>
              <a:t> bugs)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67580" y="3065216"/>
            <a:ext cx="1018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Active leak</a:t>
            </a:r>
            <a:r>
              <a:rPr lang="en-US" sz="2400" dirty="0" smtClean="0"/>
              <a:t>: A leak that must be induced by extraordinary actions of outsiders, i.e., by explicit </a:t>
            </a:r>
            <a:r>
              <a:rPr lang="en-US" sz="2400" b="1" dirty="0" smtClean="0"/>
              <a:t>attacks</a:t>
            </a:r>
            <a:r>
              <a:rPr lang="en-US" sz="2400" dirty="0" smtClean="0"/>
              <a:t> (e.g., Heartbleed)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33450" y="4016482"/>
            <a:ext cx="481413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How does the leak happen?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74951" y="4650658"/>
            <a:ext cx="10183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Overt leak</a:t>
            </a:r>
            <a:r>
              <a:rPr lang="en-US" sz="2400" dirty="0" smtClean="0"/>
              <a:t>: A leak that occurs on a channel that has been considered during system design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72497" y="5496234"/>
            <a:ext cx="10183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Covert leak</a:t>
            </a:r>
            <a:r>
              <a:rPr lang="en-US" sz="2400" dirty="0" smtClean="0"/>
              <a:t>: A leak that occurs on a channel that has </a:t>
            </a:r>
            <a:r>
              <a:rPr lang="en-US" sz="2400" i="1" dirty="0" smtClean="0"/>
              <a:t>not</a:t>
            </a:r>
            <a:r>
              <a:rPr lang="en-US" sz="2400" dirty="0" smtClean="0"/>
              <a:t> been considered during system design (e.g., exec. </a:t>
            </a:r>
            <a:r>
              <a:rPr lang="en-US" sz="2400" dirty="0"/>
              <a:t>t</a:t>
            </a:r>
            <a:r>
              <a:rPr lang="en-US" sz="2400" dirty="0" smtClean="0"/>
              <a:t>ime depends on private data). Also called </a:t>
            </a:r>
            <a:r>
              <a:rPr lang="en-US" sz="2400" i="1" dirty="0" smtClean="0"/>
              <a:t>side-channel leaks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876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leaks due to bugs: Classification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39894"/>
              </p:ext>
            </p:extLst>
          </p:nvPr>
        </p:nvGraphicFramePr>
        <p:xfrm>
          <a:off x="1796023" y="2474725"/>
          <a:ext cx="8127999" cy="362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1271697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447531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79725898"/>
                    </a:ext>
                  </a:extLst>
                </a:gridCol>
              </a:tblGrid>
              <a:tr h="12079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Covert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861911"/>
                  </a:ext>
                </a:extLst>
              </a:tr>
              <a:tr h="120791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Passive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091830"/>
                  </a:ext>
                </a:extLst>
              </a:tr>
              <a:tr h="120791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Active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5769567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527752" y="2050027"/>
            <a:ext cx="5338916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75733" y="3665880"/>
            <a:ext cx="0" cy="2314591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453715" y="4305782"/>
            <a:ext cx="2980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Difficulty of technical solution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60222" y="1626509"/>
            <a:ext cx="2980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Difficulty of technical solution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10080520" y="1260988"/>
            <a:ext cx="1491577" cy="1533832"/>
          </a:xfrm>
          <a:prstGeom prst="wedgeRoundRectCallout">
            <a:avLst>
              <a:gd name="adj1" fmla="val -94252"/>
              <a:gd name="adj2" fmla="val 500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consider new channels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139448" y="1917025"/>
            <a:ext cx="1491577" cy="1533832"/>
          </a:xfrm>
          <a:prstGeom prst="wedgeRoundRectCallout">
            <a:avLst>
              <a:gd name="adj1" fmla="val 100043"/>
              <a:gd name="adj2" fmla="val 18129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consider unusual inputs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51146" y="3805085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Research area:</a:t>
            </a:r>
          </a:p>
          <a:p>
            <a:pPr algn="ctr"/>
            <a:r>
              <a:rPr lang="en-US" b="1" dirty="0"/>
              <a:t>Classic security</a:t>
            </a:r>
          </a:p>
          <a:p>
            <a:pPr algn="ctr"/>
            <a:r>
              <a:rPr lang="en-US" dirty="0"/>
              <a:t>(~50 years old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32651" y="5033568"/>
            <a:ext cx="1854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Research area: </a:t>
            </a:r>
          </a:p>
          <a:p>
            <a:pPr algn="ctr"/>
            <a:r>
              <a:rPr lang="en-US" b="1" dirty="0"/>
              <a:t>Software security</a:t>
            </a:r>
          </a:p>
          <a:p>
            <a:pPr algn="ctr"/>
            <a:r>
              <a:rPr lang="en-US" dirty="0"/>
              <a:t>(~30 years old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12808" y="4377998"/>
            <a:ext cx="1949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Research area:</a:t>
            </a:r>
          </a:p>
          <a:p>
            <a:pPr algn="ctr"/>
            <a:r>
              <a:rPr lang="en-US" b="1" dirty="0"/>
              <a:t>Side-channel leaks</a:t>
            </a:r>
          </a:p>
          <a:p>
            <a:pPr algn="ctr"/>
            <a:r>
              <a:rPr lang="en-US" dirty="0" smtClean="0"/>
              <a:t>(~</a:t>
            </a:r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n-US" dirty="0"/>
              <a:t>years old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research on data privacy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9424" y="1777180"/>
            <a:ext cx="372166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“Conflicted” provider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56967" y="2762869"/>
            <a:ext cx="225356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Insider leaks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56967" y="3798886"/>
            <a:ext cx="255993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Software bugs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24274"/>
              </p:ext>
            </p:extLst>
          </p:nvPr>
        </p:nvGraphicFramePr>
        <p:xfrm>
          <a:off x="2271251" y="4574458"/>
          <a:ext cx="7388940" cy="181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980">
                  <a:extLst>
                    <a:ext uri="{9D8B030D-6E8A-4147-A177-3AD203B41FA5}">
                      <a16:colId xmlns:a16="http://schemas.microsoft.com/office/drawing/2014/main" val="712716978"/>
                    </a:ext>
                  </a:extLst>
                </a:gridCol>
                <a:gridCol w="2462980">
                  <a:extLst>
                    <a:ext uri="{9D8B030D-6E8A-4147-A177-3AD203B41FA5}">
                      <a16:colId xmlns:a16="http://schemas.microsoft.com/office/drawing/2014/main" val="1244753183"/>
                    </a:ext>
                  </a:extLst>
                </a:gridCol>
                <a:gridCol w="2462980">
                  <a:extLst>
                    <a:ext uri="{9D8B030D-6E8A-4147-A177-3AD203B41FA5}">
                      <a16:colId xmlns:a16="http://schemas.microsoft.com/office/drawing/2014/main" val="3579725898"/>
                    </a:ext>
                  </a:extLst>
                </a:gridCol>
              </a:tblGrid>
              <a:tr h="5383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Covert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861911"/>
                  </a:ext>
                </a:extLst>
              </a:tr>
              <a:tr h="5383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Passive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active attacks, leaks on standard channels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No active attacks, leaks on side-channels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1830"/>
                  </a:ext>
                </a:extLst>
              </a:tr>
              <a:tr h="5383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Active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Active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attacks, leaks on standard channels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Active attacks, leaks on side-channels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6956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86814" y="1777180"/>
            <a:ext cx="347897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Cannot trust provider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492907" y="2748114"/>
            <a:ext cx="503903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Trust provider, not its employees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74803" y="3770663"/>
            <a:ext cx="656057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Trust provider, employees, not the software</a:t>
            </a:r>
            <a:endParaRPr lang="en-US" sz="2800" dirty="0"/>
          </a:p>
        </p:txBody>
      </p:sp>
      <p:sp>
        <p:nvSpPr>
          <p:cNvPr id="12" name="Right Brace 11"/>
          <p:cNvSpPr/>
          <p:nvPr/>
        </p:nvSpPr>
        <p:spPr>
          <a:xfrm>
            <a:off x="8701548" y="1690688"/>
            <a:ext cx="538317" cy="165695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43785" y="1918772"/>
            <a:ext cx="2594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Intersection with law, economics, game theory.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9343785" y="407256"/>
            <a:ext cx="2794427" cy="11781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 privacy is </a:t>
            </a:r>
            <a:r>
              <a:rPr lang="en-US" sz="2400" b="1" dirty="0" smtClean="0"/>
              <a:t>not</a:t>
            </a:r>
            <a:r>
              <a:rPr lang="en-US" sz="2400" dirty="0" smtClean="0"/>
              <a:t> just a computer science problem!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4449055" y="4979254"/>
            <a:ext cx="3027510" cy="945136"/>
          </a:xfrm>
          <a:prstGeom prst="ellipse">
            <a:avLst/>
          </a:pr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1445" y="4447328"/>
            <a:ext cx="3173358" cy="9802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Information flow control</a:t>
            </a:r>
            <a:endParaRPr lang="en-US" sz="2800" dirty="0"/>
          </a:p>
        </p:txBody>
      </p:sp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>
            <a:off x="3674803" y="4937474"/>
            <a:ext cx="1217621" cy="180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8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819376" cy="2852737"/>
          </a:xfrm>
        </p:spPr>
        <p:txBody>
          <a:bodyPr/>
          <a:lstStyle/>
          <a:p>
            <a:r>
              <a:rPr lang="en-US" dirty="0" smtClean="0"/>
              <a:t>Overt passive data leaks due to software bugs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Typical online service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16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How it works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2" name="Curved Up Arrow 61"/>
          <p:cNvSpPr/>
          <p:nvPr/>
        </p:nvSpPr>
        <p:spPr>
          <a:xfrm rot="10800000">
            <a:off x="7315200" y="2050026"/>
            <a:ext cx="1762432" cy="5412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70710" y="1613768"/>
            <a:ext cx="82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Query</a:t>
            </a:r>
            <a:endParaRPr lang="en-US" sz="2000" dirty="0"/>
          </a:p>
        </p:txBody>
      </p:sp>
      <p:sp>
        <p:nvSpPr>
          <p:cNvPr id="64" name="Right Arrow 63"/>
          <p:cNvSpPr/>
          <p:nvPr/>
        </p:nvSpPr>
        <p:spPr>
          <a:xfrm>
            <a:off x="2478373" y="1813824"/>
            <a:ext cx="3920823" cy="309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urved Up Arrow 64"/>
          <p:cNvSpPr/>
          <p:nvPr/>
        </p:nvSpPr>
        <p:spPr>
          <a:xfrm rot="21020803">
            <a:off x="2954920" y="4184635"/>
            <a:ext cx="7031709" cy="110084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20632" y="6082177"/>
            <a:ext cx="299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Actual data to show to Bob</a:t>
            </a:r>
            <a:endParaRPr lang="en-US" sz="200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390535" y="5446224"/>
            <a:ext cx="490302" cy="66733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34844" y="1417720"/>
            <a:ext cx="1673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Pre-computed</a:t>
            </a:r>
            <a:endParaRPr lang="en-US" sz="20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399196" y="1690688"/>
            <a:ext cx="0" cy="5811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05181" y="3309039"/>
            <a:ext cx="979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Search results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695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6" grpId="0" animBg="1"/>
      <p:bldP spid="37" grpId="0" animBg="1"/>
      <p:bldP spid="38" grpId="0" animBg="1"/>
      <p:bldP spid="40" grpId="0" animBg="1"/>
      <p:bldP spid="43" grpId="0" animBg="1"/>
      <p:bldP spid="62" grpId="0" animBg="1"/>
      <p:bldP spid="63" grpId="0"/>
      <p:bldP spid="64" grpId="0" animBg="1"/>
      <p:bldP spid="65" grpId="0" animBg="1"/>
      <p:bldP spid="66" grpId="0"/>
      <p:bldP spid="68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Policies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3021877" y="2126058"/>
            <a:ext cx="1143000" cy="533400"/>
          </a:xfrm>
          <a:prstGeom prst="wedgeRoundRectCallout">
            <a:avLst>
              <a:gd name="adj1" fmla="val -39739"/>
              <a:gd name="adj2" fmla="val 7854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Public</a:t>
            </a:r>
            <a:endParaRPr lang="en-US" sz="2000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3483605" y="5936713"/>
            <a:ext cx="2057400" cy="533400"/>
          </a:xfrm>
          <a:prstGeom prst="wedgeRoundRectCallout">
            <a:avLst>
              <a:gd name="adj1" fmla="val -62003"/>
              <a:gd name="adj2" fmla="val -672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Expires at time T</a:t>
            </a:r>
            <a:endParaRPr lang="en-US" sz="2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3483605" y="3396517"/>
            <a:ext cx="1143000" cy="955791"/>
          </a:xfrm>
          <a:prstGeom prst="wedgeRoundRectCallout">
            <a:avLst>
              <a:gd name="adj1" fmla="val -82306"/>
              <a:gd name="adj2" fmla="val 2641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229255" y="5955505"/>
            <a:ext cx="2057400" cy="722878"/>
          </a:xfrm>
          <a:prstGeom prst="wedgeRoundRectCallout">
            <a:avLst>
              <a:gd name="adj1" fmla="val 7461"/>
              <a:gd name="adj2" fmla="val -11849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Logging requirement</a:t>
            </a:r>
            <a:endParaRPr lang="en-US" sz="2000" dirty="0"/>
          </a:p>
        </p:txBody>
      </p:sp>
      <p:sp>
        <p:nvSpPr>
          <p:cNvPr id="51" name="Rounded Rectangular Callout 50"/>
          <p:cNvSpPr/>
          <p:nvPr/>
        </p:nvSpPr>
        <p:spPr>
          <a:xfrm>
            <a:off x="1613813" y="1274190"/>
            <a:ext cx="1928552" cy="722878"/>
          </a:xfrm>
          <a:prstGeom prst="wedgeRoundRectCallout">
            <a:avLst>
              <a:gd name="adj1" fmla="val -665"/>
              <a:gd name="adj2" fmla="val 16148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Hide from users in Germany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58" name="Rounded Rectangular Callout 57"/>
          <p:cNvSpPr/>
          <p:nvPr/>
        </p:nvSpPr>
        <p:spPr>
          <a:xfrm>
            <a:off x="354937" y="2066490"/>
            <a:ext cx="1143000" cy="717002"/>
          </a:xfrm>
          <a:prstGeom prst="wedgeRoundRectCallout">
            <a:avLst>
              <a:gd name="adj1" fmla="val -6340"/>
              <a:gd name="adj2" fmla="val 992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 only</a:t>
            </a:r>
            <a:endParaRPr lang="en-US" sz="2000" dirty="0"/>
          </a:p>
        </p:txBody>
      </p:sp>
      <p:sp>
        <p:nvSpPr>
          <p:cNvPr id="59" name="Rounded Rectangle 58"/>
          <p:cNvSpPr/>
          <p:nvPr/>
        </p:nvSpPr>
        <p:spPr>
          <a:xfrm>
            <a:off x="5033042" y="1329337"/>
            <a:ext cx="6677425" cy="908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Privacy requirements may come from different sources: Law, user preferences and provider.</a:t>
            </a:r>
            <a:endParaRPr lang="en-US" sz="2400" dirty="0"/>
          </a:p>
        </p:txBody>
      </p:sp>
      <p:sp>
        <p:nvSpPr>
          <p:cNvPr id="60" name="Rounded Rectangle 59"/>
          <p:cNvSpPr/>
          <p:nvPr/>
        </p:nvSpPr>
        <p:spPr>
          <a:xfrm>
            <a:off x="5978679" y="2540951"/>
            <a:ext cx="5806204" cy="13714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privacy requirement of a data item is called its</a:t>
            </a:r>
            <a:r>
              <a:rPr lang="en-US" sz="3200" b="1" dirty="0" smtClean="0"/>
              <a:t> </a:t>
            </a:r>
            <a:r>
              <a:rPr lang="en-US" sz="3200" b="1" u="sng" dirty="0" smtClean="0"/>
              <a:t>policy</a:t>
            </a:r>
            <a:r>
              <a:rPr lang="en-US" sz="3200" dirty="0" smtClean="0"/>
              <a:t>.</a:t>
            </a:r>
            <a:endParaRPr lang="en-US" sz="32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6035875" y="4191617"/>
            <a:ext cx="5806204" cy="21562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Data privacy</a:t>
            </a:r>
            <a:r>
              <a:rPr lang="en-US" sz="3200" dirty="0" smtClean="0"/>
              <a:t> holds when every data item is always used only as allowed by its policy.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8782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Concern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3021877" y="2126058"/>
            <a:ext cx="1143000" cy="533400"/>
          </a:xfrm>
          <a:prstGeom prst="wedgeRoundRectCallout">
            <a:avLst>
              <a:gd name="adj1" fmla="val -39739"/>
              <a:gd name="adj2" fmla="val 7854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Public</a:t>
            </a:r>
            <a:endParaRPr lang="en-US" sz="2000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3483605" y="5936713"/>
            <a:ext cx="2057400" cy="533400"/>
          </a:xfrm>
          <a:prstGeom prst="wedgeRoundRectCallout">
            <a:avLst>
              <a:gd name="adj1" fmla="val -62003"/>
              <a:gd name="adj2" fmla="val -672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Expires at time T</a:t>
            </a:r>
            <a:endParaRPr lang="en-US" sz="2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3483605" y="3396517"/>
            <a:ext cx="1143000" cy="955791"/>
          </a:xfrm>
          <a:prstGeom prst="wedgeRoundRectCallout">
            <a:avLst>
              <a:gd name="adj1" fmla="val -82306"/>
              <a:gd name="adj2" fmla="val 2641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229255" y="5955505"/>
            <a:ext cx="2057400" cy="722878"/>
          </a:xfrm>
          <a:prstGeom prst="wedgeRoundRectCallout">
            <a:avLst>
              <a:gd name="adj1" fmla="val 7461"/>
              <a:gd name="adj2" fmla="val -11849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Logging requirement</a:t>
            </a:r>
            <a:endParaRPr lang="en-US" sz="2000" dirty="0"/>
          </a:p>
        </p:txBody>
      </p:sp>
      <p:sp>
        <p:nvSpPr>
          <p:cNvPr id="51" name="Rounded Rectangular Callout 50"/>
          <p:cNvSpPr/>
          <p:nvPr/>
        </p:nvSpPr>
        <p:spPr>
          <a:xfrm>
            <a:off x="1613813" y="1274190"/>
            <a:ext cx="1928552" cy="722878"/>
          </a:xfrm>
          <a:prstGeom prst="wedgeRoundRectCallout">
            <a:avLst>
              <a:gd name="adj1" fmla="val -665"/>
              <a:gd name="adj2" fmla="val 16148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Hide from users in Germany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58" name="Rounded Rectangular Callout 57"/>
          <p:cNvSpPr/>
          <p:nvPr/>
        </p:nvSpPr>
        <p:spPr>
          <a:xfrm>
            <a:off x="354937" y="2066490"/>
            <a:ext cx="1143000" cy="717002"/>
          </a:xfrm>
          <a:prstGeom prst="wedgeRoundRectCallout">
            <a:avLst>
              <a:gd name="adj1" fmla="val -6340"/>
              <a:gd name="adj2" fmla="val 992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 only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5114754" y="1626400"/>
            <a:ext cx="6519641" cy="1334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Concern: Bugs in the software may leak data in contravention to policy</a:t>
            </a:r>
            <a:endParaRPr lang="en-US" sz="32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5114754" y="3339645"/>
            <a:ext cx="6519641" cy="9157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Example: A search engine bug may cause Alice’s private email to show up in Bob’s search</a:t>
            </a:r>
            <a:endParaRPr lang="en-US" sz="2400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5113474" y="4483568"/>
            <a:ext cx="6519641" cy="1738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Plausible: Software has 10s of million lines of code and is written over time by many developers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97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Goal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3021877" y="2126058"/>
            <a:ext cx="1143000" cy="533400"/>
          </a:xfrm>
          <a:prstGeom prst="wedgeRoundRectCallout">
            <a:avLst>
              <a:gd name="adj1" fmla="val -39739"/>
              <a:gd name="adj2" fmla="val 7854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Public</a:t>
            </a:r>
            <a:endParaRPr lang="en-US" sz="2000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3483605" y="5936713"/>
            <a:ext cx="2057400" cy="533400"/>
          </a:xfrm>
          <a:prstGeom prst="wedgeRoundRectCallout">
            <a:avLst>
              <a:gd name="adj1" fmla="val -62003"/>
              <a:gd name="adj2" fmla="val -672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Expires at time T</a:t>
            </a:r>
            <a:endParaRPr lang="en-US" sz="2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3483605" y="3396517"/>
            <a:ext cx="1143000" cy="955791"/>
          </a:xfrm>
          <a:prstGeom prst="wedgeRoundRectCallout">
            <a:avLst>
              <a:gd name="adj1" fmla="val -82306"/>
              <a:gd name="adj2" fmla="val 2641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229255" y="5955505"/>
            <a:ext cx="2057400" cy="722878"/>
          </a:xfrm>
          <a:prstGeom prst="wedgeRoundRectCallout">
            <a:avLst>
              <a:gd name="adj1" fmla="val 7461"/>
              <a:gd name="adj2" fmla="val -11849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Logging requirement</a:t>
            </a:r>
            <a:endParaRPr lang="en-US" sz="2000" dirty="0"/>
          </a:p>
        </p:txBody>
      </p:sp>
      <p:sp>
        <p:nvSpPr>
          <p:cNvPr id="51" name="Rounded Rectangular Callout 50"/>
          <p:cNvSpPr/>
          <p:nvPr/>
        </p:nvSpPr>
        <p:spPr>
          <a:xfrm>
            <a:off x="1613813" y="1274190"/>
            <a:ext cx="1928552" cy="722878"/>
          </a:xfrm>
          <a:prstGeom prst="wedgeRoundRectCallout">
            <a:avLst>
              <a:gd name="adj1" fmla="val -665"/>
              <a:gd name="adj2" fmla="val 16148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Hide from users in Germany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58" name="Rounded Rectangular Callout 57"/>
          <p:cNvSpPr/>
          <p:nvPr/>
        </p:nvSpPr>
        <p:spPr>
          <a:xfrm>
            <a:off x="354937" y="2066490"/>
            <a:ext cx="1143000" cy="717002"/>
          </a:xfrm>
          <a:prstGeom prst="wedgeRoundRectCallout">
            <a:avLst>
              <a:gd name="adj1" fmla="val -6340"/>
              <a:gd name="adj2" fmla="val 992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 only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5114754" y="1627269"/>
            <a:ext cx="6519641" cy="1334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Concern: Bugs in the software may leak data in contravention to policy</a:t>
            </a:r>
            <a:endParaRPr lang="en-US" sz="32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5149168" y="3372495"/>
            <a:ext cx="6519641" cy="17522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Goal: Develop </a:t>
            </a:r>
            <a:r>
              <a:rPr lang="en-US" sz="3200" b="1" dirty="0" smtClean="0"/>
              <a:t>tools</a:t>
            </a:r>
            <a:r>
              <a:rPr lang="en-US" sz="3200" dirty="0" smtClean="0"/>
              <a:t> and </a:t>
            </a:r>
            <a:r>
              <a:rPr lang="en-US" sz="3200" b="1" dirty="0" smtClean="0"/>
              <a:t>techniques</a:t>
            </a:r>
            <a:r>
              <a:rPr lang="en-US" sz="3200" dirty="0" smtClean="0"/>
              <a:t> to help the provider </a:t>
            </a:r>
            <a:r>
              <a:rPr lang="en-US" sz="3200" b="1" dirty="0" smtClean="0"/>
              <a:t>enforce all policies</a:t>
            </a:r>
            <a:r>
              <a:rPr lang="en-US" sz="3200" dirty="0" smtClean="0"/>
              <a:t>, despite bugs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76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data is pervasive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4495" y="1498805"/>
            <a:ext cx="721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Many services collect and use </a:t>
            </a:r>
            <a:r>
              <a:rPr lang="en-US" sz="3200" b="1" dirty="0"/>
              <a:t>private data</a:t>
            </a:r>
          </a:p>
        </p:txBody>
      </p:sp>
      <p:pic>
        <p:nvPicPr>
          <p:cNvPr id="6" name="Picture 2"/>
          <p:cNvPicPr/>
          <p:nvPr/>
        </p:nvPicPr>
        <p:blipFill>
          <a:blip r:embed="rId2"/>
          <a:stretch/>
        </p:blipFill>
        <p:spPr>
          <a:xfrm>
            <a:off x="3752465" y="2377359"/>
            <a:ext cx="628290" cy="628290"/>
          </a:xfrm>
          <a:prstGeom prst="rect">
            <a:avLst/>
          </a:prstGeom>
          <a:ln>
            <a:noFill/>
          </a:ln>
        </p:spPr>
      </p:pic>
      <p:pic>
        <p:nvPicPr>
          <p:cNvPr id="7" name="Picture 8"/>
          <p:cNvPicPr/>
          <p:nvPr/>
        </p:nvPicPr>
        <p:blipFill>
          <a:blip r:embed="rId3"/>
          <a:stretch/>
        </p:blipFill>
        <p:spPr>
          <a:xfrm>
            <a:off x="9813383" y="2382668"/>
            <a:ext cx="685530" cy="685530"/>
          </a:xfrm>
          <a:prstGeom prst="rect">
            <a:avLst/>
          </a:prstGeom>
          <a:ln>
            <a:noFill/>
          </a:ln>
        </p:spPr>
      </p:pic>
      <p:sp>
        <p:nvSpPr>
          <p:cNvPr id="8" name="CustomShape 3"/>
          <p:cNvSpPr/>
          <p:nvPr/>
        </p:nvSpPr>
        <p:spPr>
          <a:xfrm>
            <a:off x="3374585" y="3071799"/>
            <a:ext cx="1283580" cy="2735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/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Medical services</a:t>
            </a:r>
            <a:endParaRPr lang="en-US" spc="-1" dirty="0"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6113855" y="3071799"/>
            <a:ext cx="1819530" cy="2735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/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Banks, credit companies</a:t>
            </a:r>
            <a:endParaRPr lang="en-US" spc="-1" dirty="0">
              <a:latin typeface="Arial"/>
            </a:endParaRPr>
          </a:p>
        </p:txBody>
      </p:sp>
      <p:sp>
        <p:nvSpPr>
          <p:cNvPr id="10" name="CustomShape 5"/>
          <p:cNvSpPr/>
          <p:nvPr/>
        </p:nvSpPr>
        <p:spPr>
          <a:xfrm>
            <a:off x="9488273" y="3068468"/>
            <a:ext cx="1187460" cy="2735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500" tIns="33750" rIns="67500" bIns="33750"/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Online services</a:t>
            </a:r>
            <a:endParaRPr lang="en-US" spc="-1" dirty="0">
              <a:latin typeface="Arial"/>
            </a:endParaRPr>
          </a:p>
        </p:txBody>
      </p:sp>
      <p:pic>
        <p:nvPicPr>
          <p:cNvPr id="11" name="Picture 5"/>
          <p:cNvPicPr/>
          <p:nvPr/>
        </p:nvPicPr>
        <p:blipFill>
          <a:blip r:embed="rId4"/>
          <a:stretch/>
        </p:blipFill>
        <p:spPr>
          <a:xfrm>
            <a:off x="6624641" y="2328759"/>
            <a:ext cx="899910" cy="714150"/>
          </a:xfrm>
          <a:prstGeom prst="rect">
            <a:avLst/>
          </a:prstGeom>
          <a:ln>
            <a:noFill/>
          </a:ln>
        </p:spPr>
      </p:pic>
      <p:sp>
        <p:nvSpPr>
          <p:cNvPr id="12" name="TextShape 6"/>
          <p:cNvSpPr txBox="1"/>
          <p:nvPr/>
        </p:nvSpPr>
        <p:spPr>
          <a:xfrm>
            <a:off x="3103921" y="3601577"/>
            <a:ext cx="2328402" cy="874564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/>
            <a:r>
              <a:rPr lang="en-US" spc="-1" dirty="0"/>
              <a:t>Medical records,</a:t>
            </a:r>
          </a:p>
          <a:p>
            <a:pPr algn="ctr"/>
            <a:r>
              <a:rPr lang="en-US" spc="-1" dirty="0"/>
              <a:t>insurance information,</a:t>
            </a:r>
          </a:p>
          <a:p>
            <a:pPr algn="ctr"/>
            <a:r>
              <a:rPr lang="en-US" spc="-1" dirty="0"/>
              <a:t>contact information</a:t>
            </a:r>
          </a:p>
        </p:txBody>
      </p:sp>
      <p:sp>
        <p:nvSpPr>
          <p:cNvPr id="13" name="TextShape 7"/>
          <p:cNvSpPr txBox="1"/>
          <p:nvPr/>
        </p:nvSpPr>
        <p:spPr>
          <a:xfrm>
            <a:off x="3260255" y="4617059"/>
            <a:ext cx="1947456" cy="39015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/>
            <a:r>
              <a:rPr lang="en-US" spc="-1" dirty="0"/>
              <a:t>Treatment, billing,</a:t>
            </a:r>
          </a:p>
          <a:p>
            <a:pPr algn="ctr"/>
            <a:r>
              <a:rPr lang="en-US" spc="-1" dirty="0"/>
              <a:t>insurance claims</a:t>
            </a:r>
          </a:p>
        </p:txBody>
      </p:sp>
      <p:sp>
        <p:nvSpPr>
          <p:cNvPr id="14" name="TextShape 8"/>
          <p:cNvSpPr txBox="1"/>
          <p:nvPr/>
        </p:nvSpPr>
        <p:spPr>
          <a:xfrm>
            <a:off x="5897638" y="3596395"/>
            <a:ext cx="2694654" cy="55134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/>
            <a:r>
              <a:rPr lang="en-US" spc="-1" dirty="0"/>
              <a:t>Income, account balances,</a:t>
            </a:r>
          </a:p>
          <a:p>
            <a:pPr algn="ctr"/>
            <a:r>
              <a:rPr lang="en-US" spc="-1" dirty="0"/>
              <a:t>credit </a:t>
            </a:r>
            <a:r>
              <a:rPr lang="en-US" spc="-1" dirty="0" smtClean="0"/>
              <a:t>history, contact </a:t>
            </a:r>
            <a:r>
              <a:rPr lang="en-US" spc="-1" dirty="0"/>
              <a:t>information</a:t>
            </a:r>
          </a:p>
        </p:txBody>
      </p:sp>
      <p:sp>
        <p:nvSpPr>
          <p:cNvPr id="15" name="TextShape 9"/>
          <p:cNvSpPr txBox="1"/>
          <p:nvPr/>
        </p:nvSpPr>
        <p:spPr>
          <a:xfrm>
            <a:off x="5772090" y="4617059"/>
            <a:ext cx="2945751" cy="39015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/>
            <a:r>
              <a:rPr lang="en-US" spc="-1" dirty="0"/>
              <a:t>Financial services, marketing, </a:t>
            </a:r>
          </a:p>
          <a:p>
            <a:pPr algn="ctr"/>
            <a:r>
              <a:rPr lang="en-US" spc="-1" dirty="0"/>
              <a:t>personalized products</a:t>
            </a:r>
          </a:p>
        </p:txBody>
      </p:sp>
      <p:sp>
        <p:nvSpPr>
          <p:cNvPr id="16" name="TextShape 10"/>
          <p:cNvSpPr txBox="1"/>
          <p:nvPr/>
        </p:nvSpPr>
        <p:spPr>
          <a:xfrm>
            <a:off x="8861325" y="3606019"/>
            <a:ext cx="2534727" cy="55134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/>
            <a:r>
              <a:rPr lang="en-US" spc="-1" dirty="0"/>
              <a:t>Search history, interests, </a:t>
            </a:r>
          </a:p>
          <a:p>
            <a:pPr algn="ctr"/>
            <a:r>
              <a:rPr lang="en-US" spc="-1" dirty="0"/>
              <a:t>photos, emails, posts, </a:t>
            </a:r>
          </a:p>
          <a:p>
            <a:pPr algn="ctr"/>
            <a:r>
              <a:rPr lang="en-US" spc="-1" dirty="0"/>
              <a:t>contact information</a:t>
            </a:r>
          </a:p>
        </p:txBody>
      </p:sp>
      <p:sp>
        <p:nvSpPr>
          <p:cNvPr id="17" name="TextShape 11"/>
          <p:cNvSpPr txBox="1"/>
          <p:nvPr/>
        </p:nvSpPr>
        <p:spPr>
          <a:xfrm>
            <a:off x="8861325" y="4617867"/>
            <a:ext cx="2478837" cy="55134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/>
            <a:r>
              <a:rPr lang="en-US" spc="-1" dirty="0"/>
              <a:t>Online socialization,</a:t>
            </a:r>
          </a:p>
          <a:p>
            <a:pPr algn="ctr"/>
            <a:r>
              <a:rPr lang="en-US" spc="-1" dirty="0"/>
              <a:t>content personalization,</a:t>
            </a:r>
          </a:p>
          <a:p>
            <a:pPr algn="ctr"/>
            <a:r>
              <a:rPr lang="en-US" spc="-1" dirty="0"/>
              <a:t>targeted ads, notification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20971" y="5608739"/>
            <a:ext cx="77898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" dirty="0"/>
              <a:t>Concern:</a:t>
            </a:r>
            <a:r>
              <a:rPr lang="en-US" sz="3200" spc="-1" dirty="0"/>
              <a:t> Private data may leak or be misused</a:t>
            </a:r>
          </a:p>
          <a:p>
            <a:r>
              <a:rPr lang="en-US" sz="3200" spc="-1" dirty="0"/>
              <a:t>Affects both </a:t>
            </a:r>
            <a:r>
              <a:rPr lang="en-US" sz="3200" i="1" spc="-1" dirty="0"/>
              <a:t>users</a:t>
            </a:r>
            <a:r>
              <a:rPr lang="en-US" sz="3200" spc="-1" dirty="0"/>
              <a:t> and </a:t>
            </a:r>
            <a:r>
              <a:rPr lang="en-US" sz="3200" i="1" spc="-1" dirty="0"/>
              <a:t>service providers</a:t>
            </a:r>
            <a:endParaRPr lang="en-US" sz="3200" spc="-1" dirty="0"/>
          </a:p>
        </p:txBody>
      </p:sp>
      <p:sp>
        <p:nvSpPr>
          <p:cNvPr id="3" name="TextBox 2"/>
          <p:cNvSpPr txBox="1"/>
          <p:nvPr/>
        </p:nvSpPr>
        <p:spPr>
          <a:xfrm>
            <a:off x="797839" y="2517483"/>
            <a:ext cx="1421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Service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95516" y="3524289"/>
            <a:ext cx="172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Private data collected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6422" y="4617059"/>
            <a:ext cx="172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32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4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8533" y="1541215"/>
            <a:ext cx="354795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Runtime monitoring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6078" y="3264320"/>
            <a:ext cx="2085443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Verification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30996" y="4921057"/>
            <a:ext cx="135062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Testing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88141" y="2180905"/>
            <a:ext cx="10438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a lightweight layer that monitors your software’s execution in production and enforces policies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94545" y="2502353"/>
            <a:ext cx="10359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+"/>
            </a:pPr>
            <a:r>
              <a:rPr lang="en-US" sz="2000" dirty="0" smtClean="0"/>
              <a:t>Fully enforces policies </a:t>
            </a:r>
            <a:r>
              <a:rPr lang="en-US" sz="2000" i="1" dirty="0" smtClean="0"/>
              <a:t>despite</a:t>
            </a:r>
            <a:r>
              <a:rPr lang="en-US" sz="2000" dirty="0" smtClean="0"/>
              <a:t> bugs; usually easy to use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24001" y="2785381"/>
            <a:ext cx="10402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Does not fix bugs; time and CPU overhead in deployment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86861" y="3893157"/>
            <a:ext cx="10438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Static analysis to check that your software enforces policies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93265" y="4214605"/>
            <a:ext cx="10359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+"/>
            </a:pPr>
            <a:r>
              <a:rPr lang="en-US" sz="2000" dirty="0" smtClean="0"/>
              <a:t>Fully enforces policies; fixes bugs during development; no overhead during deployment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22721" y="4497633"/>
            <a:ext cx="10402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Requires coding in specific, analysis-friendly styles; may not scale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85581" y="5574673"/>
            <a:ext cx="10438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 your software in simulated environments for bugs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91985" y="5896121"/>
            <a:ext cx="10359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+"/>
            </a:pPr>
            <a:r>
              <a:rPr lang="en-US" sz="2000" dirty="0" smtClean="0"/>
              <a:t>Fixes bugs during development; no overhead during deployment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1441" y="6179149"/>
            <a:ext cx="10402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Cannot enforce policies perfectly since testing coverage is usually limited</a:t>
            </a:r>
            <a:endParaRPr lang="en-US" sz="2000" dirty="0"/>
          </a:p>
        </p:txBody>
      </p:sp>
      <p:sp>
        <p:nvSpPr>
          <p:cNvPr id="15" name="Right Arrow 14"/>
          <p:cNvSpPr/>
          <p:nvPr/>
        </p:nvSpPr>
        <p:spPr>
          <a:xfrm rot="10800000">
            <a:off x="5048410" y="1615951"/>
            <a:ext cx="1344706" cy="43530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5054814" y="3328203"/>
            <a:ext cx="1344706" cy="43530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20277" y="1606933"/>
            <a:ext cx="2706703" cy="46166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Most of the lectures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20277" y="3315143"/>
            <a:ext cx="4355103" cy="46166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Towards the end, time permitting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02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819376" cy="2852737"/>
          </a:xfrm>
        </p:spPr>
        <p:txBody>
          <a:bodyPr/>
          <a:lstStyle/>
          <a:p>
            <a:r>
              <a:rPr lang="en-US" dirty="0" smtClean="0"/>
              <a:t>Privacy using Runtime monitoring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Thoth: Comprehensive policy compliance in data retrieval </a:t>
            </a:r>
            <a:r>
              <a:rPr lang="en-US" i="1" dirty="0" smtClean="0"/>
              <a:t>systems</a:t>
            </a:r>
            <a:r>
              <a:rPr lang="en-US" dirty="0" smtClean="0"/>
              <a:t>. </a:t>
            </a:r>
            <a:r>
              <a:rPr lang="en-US" dirty="0" err="1" smtClean="0"/>
              <a:t>Eslam</a:t>
            </a:r>
            <a:r>
              <a:rPr lang="en-US" dirty="0" smtClean="0"/>
              <a:t> </a:t>
            </a:r>
            <a:r>
              <a:rPr lang="en-US" dirty="0" err="1" smtClean="0"/>
              <a:t>Elnikety</a:t>
            </a:r>
            <a:r>
              <a:rPr lang="en-US" dirty="0" smtClean="0"/>
              <a:t>, </a:t>
            </a:r>
            <a:r>
              <a:rPr lang="en-US" dirty="0" err="1" smtClean="0"/>
              <a:t>Anjo</a:t>
            </a:r>
            <a:r>
              <a:rPr lang="en-US" dirty="0" smtClean="0"/>
              <a:t> </a:t>
            </a:r>
            <a:r>
              <a:rPr lang="en-US" dirty="0" err="1" smtClean="0"/>
              <a:t>Vahldiek-Oberwagner</a:t>
            </a:r>
            <a:r>
              <a:rPr lang="en-US" dirty="0" smtClean="0"/>
              <a:t>, </a:t>
            </a:r>
            <a:r>
              <a:rPr lang="en-US" dirty="0" err="1" smtClean="0"/>
              <a:t>Aastha</a:t>
            </a:r>
            <a:r>
              <a:rPr lang="en-US" dirty="0" smtClean="0"/>
              <a:t> Mehta, Deepak Garg and Peter </a:t>
            </a:r>
            <a:r>
              <a:rPr lang="en-US" dirty="0" err="1" smtClean="0"/>
              <a:t>Druschel</a:t>
            </a:r>
            <a:r>
              <a:rPr lang="en-US" dirty="0" smtClean="0"/>
              <a:t>. USENIX Security Symposium,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Goal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3021877" y="2126058"/>
            <a:ext cx="1143000" cy="533400"/>
          </a:xfrm>
          <a:prstGeom prst="wedgeRoundRectCallout">
            <a:avLst>
              <a:gd name="adj1" fmla="val -39739"/>
              <a:gd name="adj2" fmla="val 7854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Public</a:t>
            </a:r>
            <a:endParaRPr lang="en-US" sz="2000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3483605" y="5936713"/>
            <a:ext cx="2057400" cy="533400"/>
          </a:xfrm>
          <a:prstGeom prst="wedgeRoundRectCallout">
            <a:avLst>
              <a:gd name="adj1" fmla="val -62003"/>
              <a:gd name="adj2" fmla="val -672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Expires at time T</a:t>
            </a:r>
            <a:endParaRPr lang="en-US" sz="2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3483605" y="3396517"/>
            <a:ext cx="1143000" cy="955791"/>
          </a:xfrm>
          <a:prstGeom prst="wedgeRoundRectCallout">
            <a:avLst>
              <a:gd name="adj1" fmla="val -82306"/>
              <a:gd name="adj2" fmla="val 2641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229255" y="5955505"/>
            <a:ext cx="2057400" cy="722878"/>
          </a:xfrm>
          <a:prstGeom prst="wedgeRoundRectCallout">
            <a:avLst>
              <a:gd name="adj1" fmla="val 7461"/>
              <a:gd name="adj2" fmla="val -11849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Logging requirement</a:t>
            </a:r>
            <a:endParaRPr lang="en-US" sz="2000" dirty="0"/>
          </a:p>
        </p:txBody>
      </p:sp>
      <p:sp>
        <p:nvSpPr>
          <p:cNvPr id="51" name="Rounded Rectangular Callout 50"/>
          <p:cNvSpPr/>
          <p:nvPr/>
        </p:nvSpPr>
        <p:spPr>
          <a:xfrm>
            <a:off x="1613813" y="1274190"/>
            <a:ext cx="1928552" cy="722878"/>
          </a:xfrm>
          <a:prstGeom prst="wedgeRoundRectCallout">
            <a:avLst>
              <a:gd name="adj1" fmla="val -665"/>
              <a:gd name="adj2" fmla="val 16148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Hide from users in Germany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58" name="Rounded Rectangular Callout 57"/>
          <p:cNvSpPr/>
          <p:nvPr/>
        </p:nvSpPr>
        <p:spPr>
          <a:xfrm>
            <a:off x="354937" y="2066490"/>
            <a:ext cx="1143000" cy="717002"/>
          </a:xfrm>
          <a:prstGeom prst="wedgeRoundRectCallout">
            <a:avLst>
              <a:gd name="adj1" fmla="val -6340"/>
              <a:gd name="adj2" fmla="val 992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 only</a:t>
            </a:r>
            <a:endParaRPr lang="en-US" sz="2000" dirty="0"/>
          </a:p>
        </p:txBody>
      </p:sp>
      <p:sp>
        <p:nvSpPr>
          <p:cNvPr id="59" name="Rounded Rectangle 58"/>
          <p:cNvSpPr/>
          <p:nvPr/>
        </p:nvSpPr>
        <p:spPr>
          <a:xfrm>
            <a:off x="4955457" y="137873"/>
            <a:ext cx="6975987" cy="6671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Goal: </a:t>
            </a:r>
            <a:r>
              <a:rPr lang="en-US" sz="2800" b="1" dirty="0" smtClean="0"/>
              <a:t>Enforce all policies</a:t>
            </a:r>
            <a:r>
              <a:rPr lang="en-US" sz="2800" dirty="0" smtClean="0"/>
              <a:t>, despite bugs</a:t>
            </a:r>
            <a:endParaRPr lang="en-US" sz="28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4954444" y="2732079"/>
            <a:ext cx="6975987" cy="16463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Assume: Provider attaches correct policies to all </a:t>
            </a:r>
            <a:r>
              <a:rPr lang="en-US" sz="2800" smtClean="0"/>
              <a:t>data sources</a:t>
            </a:r>
            <a:endParaRPr lang="en-US" sz="2800" dirty="0" smtClean="0"/>
          </a:p>
        </p:txBody>
      </p:sp>
      <p:sp>
        <p:nvSpPr>
          <p:cNvPr id="62" name="Rounded Rectangle 61"/>
          <p:cNvSpPr/>
          <p:nvPr/>
        </p:nvSpPr>
        <p:spPr>
          <a:xfrm>
            <a:off x="4911589" y="4529802"/>
            <a:ext cx="7019544" cy="21585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Separate question: How are policies represented?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Deep question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We’ll just assume some </a:t>
            </a:r>
            <a:r>
              <a:rPr lang="en-US" sz="2800" dirty="0" err="1" smtClean="0"/>
              <a:t>parseable</a:t>
            </a:r>
            <a:r>
              <a:rPr lang="en-US" sz="2800" dirty="0" smtClean="0"/>
              <a:t> syntax</a:t>
            </a:r>
            <a:endParaRPr lang="en-US" sz="2800" dirty="0"/>
          </a:p>
        </p:txBody>
      </p:sp>
      <p:sp>
        <p:nvSpPr>
          <p:cNvPr id="60" name="Rounded Rectangle 59"/>
          <p:cNvSpPr/>
          <p:nvPr/>
        </p:nvSpPr>
        <p:spPr>
          <a:xfrm>
            <a:off x="4954444" y="928258"/>
            <a:ext cx="6975987" cy="16463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Assume: Provider wants to enforce policies; will deploy a </a:t>
            </a:r>
            <a:r>
              <a:rPr lang="en-US" sz="2800" u="sng" dirty="0" smtClean="0"/>
              <a:t>reasonable</a:t>
            </a:r>
            <a:r>
              <a:rPr lang="en-US" sz="2800" dirty="0" smtClean="0"/>
              <a:t> </a:t>
            </a:r>
            <a:r>
              <a:rPr lang="en-US" sz="2800" dirty="0" err="1" smtClean="0"/>
              <a:t>soluton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dirty="0" smtClean="0"/>
              <a:t>Reasonable = Low overhead, non-disruptive.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92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8" grpId="0" animBg="1"/>
      <p:bldP spid="59" grpId="0" animBg="1"/>
      <p:bldP spid="61" grpId="0" animBg="1"/>
      <p:bldP spid="62" grpId="0" animBg="1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enforce a policy?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ular Callout 59"/>
          <p:cNvSpPr/>
          <p:nvPr/>
        </p:nvSpPr>
        <p:spPr>
          <a:xfrm>
            <a:off x="1335374" y="2664939"/>
            <a:ext cx="1143000" cy="955791"/>
          </a:xfrm>
          <a:prstGeom prst="wedgeRoundRectCallout">
            <a:avLst>
              <a:gd name="adj1" fmla="val 48662"/>
              <a:gd name="adj2" fmla="val 10047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sp>
        <p:nvSpPr>
          <p:cNvPr id="52" name="Freeform 51"/>
          <p:cNvSpPr/>
          <p:nvPr/>
        </p:nvSpPr>
        <p:spPr>
          <a:xfrm>
            <a:off x="4756355" y="5464277"/>
            <a:ext cx="258690" cy="834025"/>
          </a:xfrm>
          <a:custGeom>
            <a:avLst/>
            <a:gdLst>
              <a:gd name="connsiteX0" fmla="*/ 0 w 258690"/>
              <a:gd name="connsiteY0" fmla="*/ 0 h 834025"/>
              <a:gd name="connsiteX1" fmla="*/ 36871 w 258690"/>
              <a:gd name="connsiteY1" fmla="*/ 29497 h 834025"/>
              <a:gd name="connsiteX2" fmla="*/ 44245 w 258690"/>
              <a:gd name="connsiteY2" fmla="*/ 73742 h 834025"/>
              <a:gd name="connsiteX3" fmla="*/ 58993 w 258690"/>
              <a:gd name="connsiteY3" fmla="*/ 125362 h 834025"/>
              <a:gd name="connsiteX4" fmla="*/ 81116 w 258690"/>
              <a:gd name="connsiteY4" fmla="*/ 176981 h 834025"/>
              <a:gd name="connsiteX5" fmla="*/ 110613 w 258690"/>
              <a:gd name="connsiteY5" fmla="*/ 265471 h 834025"/>
              <a:gd name="connsiteX6" fmla="*/ 125361 w 258690"/>
              <a:gd name="connsiteY6" fmla="*/ 361336 h 834025"/>
              <a:gd name="connsiteX7" fmla="*/ 140110 w 258690"/>
              <a:gd name="connsiteY7" fmla="*/ 420329 h 834025"/>
              <a:gd name="connsiteX8" fmla="*/ 154858 w 258690"/>
              <a:gd name="connsiteY8" fmla="*/ 471949 h 834025"/>
              <a:gd name="connsiteX9" fmla="*/ 169606 w 258690"/>
              <a:gd name="connsiteY9" fmla="*/ 545691 h 834025"/>
              <a:gd name="connsiteX10" fmla="*/ 176980 w 258690"/>
              <a:gd name="connsiteY10" fmla="*/ 604684 h 834025"/>
              <a:gd name="connsiteX11" fmla="*/ 206477 w 258690"/>
              <a:gd name="connsiteY11" fmla="*/ 715297 h 834025"/>
              <a:gd name="connsiteX12" fmla="*/ 213851 w 258690"/>
              <a:gd name="connsiteY12" fmla="*/ 752168 h 834025"/>
              <a:gd name="connsiteX13" fmla="*/ 228600 w 258690"/>
              <a:gd name="connsiteY13" fmla="*/ 811162 h 834025"/>
              <a:gd name="connsiteX14" fmla="*/ 235974 w 258690"/>
              <a:gd name="connsiteY14" fmla="*/ 833284 h 834025"/>
              <a:gd name="connsiteX15" fmla="*/ 213851 w 258690"/>
              <a:gd name="connsiteY15" fmla="*/ 818536 h 834025"/>
              <a:gd name="connsiteX16" fmla="*/ 154858 w 258690"/>
              <a:gd name="connsiteY16" fmla="*/ 744794 h 834025"/>
              <a:gd name="connsiteX17" fmla="*/ 132735 w 258690"/>
              <a:gd name="connsiteY17" fmla="*/ 715297 h 834025"/>
              <a:gd name="connsiteX18" fmla="*/ 117987 w 258690"/>
              <a:gd name="connsiteY18" fmla="*/ 693175 h 834025"/>
              <a:gd name="connsiteX19" fmla="*/ 73742 w 258690"/>
              <a:gd name="connsiteY19" fmla="*/ 648929 h 834025"/>
              <a:gd name="connsiteX20" fmla="*/ 162232 w 258690"/>
              <a:gd name="connsiteY20" fmla="*/ 730046 h 834025"/>
              <a:gd name="connsiteX21" fmla="*/ 184355 w 258690"/>
              <a:gd name="connsiteY21" fmla="*/ 752168 h 834025"/>
              <a:gd name="connsiteX22" fmla="*/ 199103 w 258690"/>
              <a:gd name="connsiteY22" fmla="*/ 774291 h 834025"/>
              <a:gd name="connsiteX23" fmla="*/ 243348 w 258690"/>
              <a:gd name="connsiteY23" fmla="*/ 796413 h 834025"/>
              <a:gd name="connsiteX24" fmla="*/ 258097 w 258690"/>
              <a:gd name="connsiteY24" fmla="*/ 567813 h 834025"/>
              <a:gd name="connsiteX25" fmla="*/ 243348 w 258690"/>
              <a:gd name="connsiteY25" fmla="*/ 530942 h 834025"/>
              <a:gd name="connsiteX26" fmla="*/ 235974 w 258690"/>
              <a:gd name="connsiteY26" fmla="*/ 553065 h 834025"/>
              <a:gd name="connsiteX27" fmla="*/ 228600 w 258690"/>
              <a:gd name="connsiteY27" fmla="*/ 612058 h 83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58690" h="834025">
                <a:moveTo>
                  <a:pt x="0" y="0"/>
                </a:moveTo>
                <a:cubicBezTo>
                  <a:pt x="12290" y="9832"/>
                  <a:pt x="28773" y="16001"/>
                  <a:pt x="36871" y="29497"/>
                </a:cubicBezTo>
                <a:cubicBezTo>
                  <a:pt x="44564" y="42318"/>
                  <a:pt x="40883" y="59173"/>
                  <a:pt x="44245" y="73742"/>
                </a:cubicBezTo>
                <a:cubicBezTo>
                  <a:pt x="48269" y="91179"/>
                  <a:pt x="53851" y="108222"/>
                  <a:pt x="58993" y="125362"/>
                </a:cubicBezTo>
                <a:cubicBezTo>
                  <a:pt x="69476" y="160304"/>
                  <a:pt x="63413" y="137149"/>
                  <a:pt x="81116" y="176981"/>
                </a:cubicBezTo>
                <a:cubicBezTo>
                  <a:pt x="98230" y="215489"/>
                  <a:pt x="98013" y="221373"/>
                  <a:pt x="110613" y="265471"/>
                </a:cubicBezTo>
                <a:cubicBezTo>
                  <a:pt x="116304" y="310997"/>
                  <a:pt x="116148" y="321416"/>
                  <a:pt x="125361" y="361336"/>
                </a:cubicBezTo>
                <a:cubicBezTo>
                  <a:pt x="129919" y="381086"/>
                  <a:pt x="134887" y="400744"/>
                  <a:pt x="140110" y="420329"/>
                </a:cubicBezTo>
                <a:cubicBezTo>
                  <a:pt x="144721" y="437620"/>
                  <a:pt x="151109" y="454451"/>
                  <a:pt x="154858" y="471949"/>
                </a:cubicBezTo>
                <a:cubicBezTo>
                  <a:pt x="175194" y="566852"/>
                  <a:pt x="151431" y="491162"/>
                  <a:pt x="169606" y="545691"/>
                </a:cubicBezTo>
                <a:cubicBezTo>
                  <a:pt x="172064" y="565355"/>
                  <a:pt x="173328" y="585206"/>
                  <a:pt x="176980" y="604684"/>
                </a:cubicBezTo>
                <a:cubicBezTo>
                  <a:pt x="185608" y="650701"/>
                  <a:pt x="195396" y="670971"/>
                  <a:pt x="206477" y="715297"/>
                </a:cubicBezTo>
                <a:cubicBezTo>
                  <a:pt x="209517" y="727457"/>
                  <a:pt x="211033" y="739955"/>
                  <a:pt x="213851" y="752168"/>
                </a:cubicBezTo>
                <a:cubicBezTo>
                  <a:pt x="218409" y="771919"/>
                  <a:pt x="222190" y="791932"/>
                  <a:pt x="228600" y="811162"/>
                </a:cubicBezTo>
                <a:cubicBezTo>
                  <a:pt x="231058" y="818536"/>
                  <a:pt x="242926" y="829808"/>
                  <a:pt x="235974" y="833284"/>
                </a:cubicBezTo>
                <a:cubicBezTo>
                  <a:pt x="228047" y="837247"/>
                  <a:pt x="220580" y="824304"/>
                  <a:pt x="213851" y="818536"/>
                </a:cubicBezTo>
                <a:cubicBezTo>
                  <a:pt x="178683" y="788392"/>
                  <a:pt x="183322" y="785456"/>
                  <a:pt x="154858" y="744794"/>
                </a:cubicBezTo>
                <a:cubicBezTo>
                  <a:pt x="147810" y="734725"/>
                  <a:pt x="139879" y="725298"/>
                  <a:pt x="132735" y="715297"/>
                </a:cubicBezTo>
                <a:cubicBezTo>
                  <a:pt x="127584" y="708085"/>
                  <a:pt x="123875" y="699799"/>
                  <a:pt x="117987" y="693175"/>
                </a:cubicBezTo>
                <a:cubicBezTo>
                  <a:pt x="104130" y="677586"/>
                  <a:pt x="57056" y="636414"/>
                  <a:pt x="73742" y="648929"/>
                </a:cubicBezTo>
                <a:cubicBezTo>
                  <a:pt x="125489" y="687740"/>
                  <a:pt x="94544" y="662358"/>
                  <a:pt x="162232" y="730046"/>
                </a:cubicBezTo>
                <a:cubicBezTo>
                  <a:pt x="169606" y="737420"/>
                  <a:pt x="178570" y="743491"/>
                  <a:pt x="184355" y="752168"/>
                </a:cubicBezTo>
                <a:cubicBezTo>
                  <a:pt x="189271" y="759542"/>
                  <a:pt x="192836" y="768024"/>
                  <a:pt x="199103" y="774291"/>
                </a:cubicBezTo>
                <a:cubicBezTo>
                  <a:pt x="213397" y="788585"/>
                  <a:pt x="225357" y="790416"/>
                  <a:pt x="243348" y="796413"/>
                </a:cubicBezTo>
                <a:cubicBezTo>
                  <a:pt x="252007" y="718480"/>
                  <a:pt x="261125" y="649560"/>
                  <a:pt x="258097" y="567813"/>
                </a:cubicBezTo>
                <a:cubicBezTo>
                  <a:pt x="257607" y="554585"/>
                  <a:pt x="248264" y="543232"/>
                  <a:pt x="243348" y="530942"/>
                </a:cubicBezTo>
                <a:cubicBezTo>
                  <a:pt x="240890" y="538316"/>
                  <a:pt x="237364" y="545417"/>
                  <a:pt x="235974" y="553065"/>
                </a:cubicBezTo>
                <a:cubicBezTo>
                  <a:pt x="232429" y="572563"/>
                  <a:pt x="228600" y="612058"/>
                  <a:pt x="228600" y="612058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551174" y="1998406"/>
            <a:ext cx="1268909" cy="1209368"/>
          </a:xfrm>
          <a:custGeom>
            <a:avLst/>
            <a:gdLst>
              <a:gd name="connsiteX0" fmla="*/ 0 w 1268909"/>
              <a:gd name="connsiteY0" fmla="*/ 1209368 h 1209368"/>
              <a:gd name="connsiteX1" fmla="*/ 132736 w 1268909"/>
              <a:gd name="connsiteY1" fmla="*/ 1076633 h 1209368"/>
              <a:gd name="connsiteX2" fmla="*/ 154858 w 1268909"/>
              <a:gd name="connsiteY2" fmla="*/ 1069259 h 1209368"/>
              <a:gd name="connsiteX3" fmla="*/ 280220 w 1268909"/>
              <a:gd name="connsiteY3" fmla="*/ 951271 h 1209368"/>
              <a:gd name="connsiteX4" fmla="*/ 302342 w 1268909"/>
              <a:gd name="connsiteY4" fmla="*/ 929149 h 1209368"/>
              <a:gd name="connsiteX5" fmla="*/ 346587 w 1268909"/>
              <a:gd name="connsiteY5" fmla="*/ 884904 h 1209368"/>
              <a:gd name="connsiteX6" fmla="*/ 368710 w 1268909"/>
              <a:gd name="connsiteY6" fmla="*/ 862781 h 1209368"/>
              <a:gd name="connsiteX7" fmla="*/ 390832 w 1268909"/>
              <a:gd name="connsiteY7" fmla="*/ 833284 h 1209368"/>
              <a:gd name="connsiteX8" fmla="*/ 464574 w 1268909"/>
              <a:gd name="connsiteY8" fmla="*/ 759542 h 1209368"/>
              <a:gd name="connsiteX9" fmla="*/ 516194 w 1268909"/>
              <a:gd name="connsiteY9" fmla="*/ 707923 h 1209368"/>
              <a:gd name="connsiteX10" fmla="*/ 567813 w 1268909"/>
              <a:gd name="connsiteY10" fmla="*/ 648929 h 1209368"/>
              <a:gd name="connsiteX11" fmla="*/ 693174 w 1268909"/>
              <a:gd name="connsiteY11" fmla="*/ 508820 h 1209368"/>
              <a:gd name="connsiteX12" fmla="*/ 781665 w 1268909"/>
              <a:gd name="connsiteY12" fmla="*/ 435078 h 1209368"/>
              <a:gd name="connsiteX13" fmla="*/ 848032 w 1268909"/>
              <a:gd name="connsiteY13" fmla="*/ 368710 h 1209368"/>
              <a:gd name="connsiteX14" fmla="*/ 870155 w 1268909"/>
              <a:gd name="connsiteY14" fmla="*/ 346588 h 1209368"/>
              <a:gd name="connsiteX15" fmla="*/ 884903 w 1268909"/>
              <a:gd name="connsiteY15" fmla="*/ 331839 h 1209368"/>
              <a:gd name="connsiteX16" fmla="*/ 907026 w 1268909"/>
              <a:gd name="connsiteY16" fmla="*/ 317091 h 1209368"/>
              <a:gd name="connsiteX17" fmla="*/ 936523 w 1268909"/>
              <a:gd name="connsiteY17" fmla="*/ 287594 h 1209368"/>
              <a:gd name="connsiteX18" fmla="*/ 980768 w 1268909"/>
              <a:gd name="connsiteY18" fmla="*/ 258097 h 1209368"/>
              <a:gd name="connsiteX19" fmla="*/ 1039761 w 1268909"/>
              <a:gd name="connsiteY19" fmla="*/ 199104 h 1209368"/>
              <a:gd name="connsiteX20" fmla="*/ 1054510 w 1268909"/>
              <a:gd name="connsiteY20" fmla="*/ 184355 h 1209368"/>
              <a:gd name="connsiteX21" fmla="*/ 1076632 w 1268909"/>
              <a:gd name="connsiteY21" fmla="*/ 162233 h 1209368"/>
              <a:gd name="connsiteX22" fmla="*/ 1069258 w 1268909"/>
              <a:gd name="connsiteY22" fmla="*/ 140110 h 1209368"/>
              <a:gd name="connsiteX23" fmla="*/ 1032387 w 1268909"/>
              <a:gd name="connsiteY23" fmla="*/ 132736 h 1209368"/>
              <a:gd name="connsiteX24" fmla="*/ 1002891 w 1268909"/>
              <a:gd name="connsiteY24" fmla="*/ 125362 h 1209368"/>
              <a:gd name="connsiteX25" fmla="*/ 980768 w 1268909"/>
              <a:gd name="connsiteY25" fmla="*/ 132736 h 1209368"/>
              <a:gd name="connsiteX26" fmla="*/ 1032387 w 1268909"/>
              <a:gd name="connsiteY26" fmla="*/ 110613 h 1209368"/>
              <a:gd name="connsiteX27" fmla="*/ 1069258 w 1268909"/>
              <a:gd name="connsiteY27" fmla="*/ 88491 h 1209368"/>
              <a:gd name="connsiteX28" fmla="*/ 1091381 w 1268909"/>
              <a:gd name="connsiteY28" fmla="*/ 73742 h 1209368"/>
              <a:gd name="connsiteX29" fmla="*/ 1113503 w 1268909"/>
              <a:gd name="connsiteY29" fmla="*/ 66368 h 1209368"/>
              <a:gd name="connsiteX30" fmla="*/ 1135626 w 1268909"/>
              <a:gd name="connsiteY30" fmla="*/ 51620 h 1209368"/>
              <a:gd name="connsiteX31" fmla="*/ 1179871 w 1268909"/>
              <a:gd name="connsiteY31" fmla="*/ 36871 h 1209368"/>
              <a:gd name="connsiteX32" fmla="*/ 1194620 w 1268909"/>
              <a:gd name="connsiteY32" fmla="*/ 22123 h 1209368"/>
              <a:gd name="connsiteX33" fmla="*/ 1253613 w 1268909"/>
              <a:gd name="connsiteY33" fmla="*/ 0 h 1209368"/>
              <a:gd name="connsiteX34" fmla="*/ 1238865 w 1268909"/>
              <a:gd name="connsiteY34" fmla="*/ 58994 h 1209368"/>
              <a:gd name="connsiteX35" fmla="*/ 1224116 w 1268909"/>
              <a:gd name="connsiteY35" fmla="*/ 95865 h 1209368"/>
              <a:gd name="connsiteX36" fmla="*/ 1216742 w 1268909"/>
              <a:gd name="connsiteY36" fmla="*/ 125362 h 1209368"/>
              <a:gd name="connsiteX37" fmla="*/ 1201994 w 1268909"/>
              <a:gd name="connsiteY37" fmla="*/ 154859 h 1209368"/>
              <a:gd name="connsiteX38" fmla="*/ 1194620 w 1268909"/>
              <a:gd name="connsiteY38" fmla="*/ 184355 h 1209368"/>
              <a:gd name="connsiteX39" fmla="*/ 1165123 w 1268909"/>
              <a:gd name="connsiteY39" fmla="*/ 243349 h 1209368"/>
              <a:gd name="connsiteX40" fmla="*/ 1143000 w 1268909"/>
              <a:gd name="connsiteY40" fmla="*/ 287594 h 1209368"/>
              <a:gd name="connsiteX41" fmla="*/ 1135626 w 1268909"/>
              <a:gd name="connsiteY41" fmla="*/ 368710 h 120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68909" h="1209368">
                <a:moveTo>
                  <a:pt x="0" y="1209368"/>
                </a:moveTo>
                <a:cubicBezTo>
                  <a:pt x="44245" y="1165123"/>
                  <a:pt x="86336" y="1118613"/>
                  <a:pt x="132736" y="1076633"/>
                </a:cubicBezTo>
                <a:cubicBezTo>
                  <a:pt x="138500" y="1071418"/>
                  <a:pt x="148936" y="1074293"/>
                  <a:pt x="154858" y="1069259"/>
                </a:cubicBezTo>
                <a:cubicBezTo>
                  <a:pt x="198581" y="1032094"/>
                  <a:pt x="238616" y="990795"/>
                  <a:pt x="280220" y="951271"/>
                </a:cubicBezTo>
                <a:cubicBezTo>
                  <a:pt x="287781" y="944088"/>
                  <a:pt x="294968" y="936523"/>
                  <a:pt x="302342" y="929149"/>
                </a:cubicBezTo>
                <a:lnTo>
                  <a:pt x="346587" y="884904"/>
                </a:lnTo>
                <a:cubicBezTo>
                  <a:pt x="353961" y="877530"/>
                  <a:pt x="362453" y="871124"/>
                  <a:pt x="368710" y="862781"/>
                </a:cubicBezTo>
                <a:cubicBezTo>
                  <a:pt x="376084" y="852949"/>
                  <a:pt x="382469" y="842290"/>
                  <a:pt x="390832" y="833284"/>
                </a:cubicBezTo>
                <a:cubicBezTo>
                  <a:pt x="414486" y="807810"/>
                  <a:pt x="439993" y="784123"/>
                  <a:pt x="464574" y="759542"/>
                </a:cubicBezTo>
                <a:cubicBezTo>
                  <a:pt x="481781" y="742336"/>
                  <a:pt x="500170" y="726236"/>
                  <a:pt x="516194" y="707923"/>
                </a:cubicBezTo>
                <a:cubicBezTo>
                  <a:pt x="533400" y="688258"/>
                  <a:pt x="551085" y="669002"/>
                  <a:pt x="567813" y="648929"/>
                </a:cubicBezTo>
                <a:cubicBezTo>
                  <a:pt x="621575" y="584415"/>
                  <a:pt x="575898" y="606549"/>
                  <a:pt x="693174" y="508820"/>
                </a:cubicBezTo>
                <a:cubicBezTo>
                  <a:pt x="722671" y="484239"/>
                  <a:pt x="752967" y="460587"/>
                  <a:pt x="781665" y="435078"/>
                </a:cubicBezTo>
                <a:cubicBezTo>
                  <a:pt x="781695" y="435051"/>
                  <a:pt x="836957" y="379785"/>
                  <a:pt x="848032" y="368710"/>
                </a:cubicBezTo>
                <a:lnTo>
                  <a:pt x="870155" y="346588"/>
                </a:lnTo>
                <a:cubicBezTo>
                  <a:pt x="875071" y="341672"/>
                  <a:pt x="879118" y="335695"/>
                  <a:pt x="884903" y="331839"/>
                </a:cubicBezTo>
                <a:cubicBezTo>
                  <a:pt x="892277" y="326923"/>
                  <a:pt x="900297" y="322859"/>
                  <a:pt x="907026" y="317091"/>
                </a:cubicBezTo>
                <a:cubicBezTo>
                  <a:pt x="917584" y="308042"/>
                  <a:pt x="924953" y="295307"/>
                  <a:pt x="936523" y="287594"/>
                </a:cubicBezTo>
                <a:cubicBezTo>
                  <a:pt x="951271" y="277762"/>
                  <a:pt x="968234" y="270631"/>
                  <a:pt x="980768" y="258097"/>
                </a:cubicBezTo>
                <a:lnTo>
                  <a:pt x="1039761" y="199104"/>
                </a:lnTo>
                <a:lnTo>
                  <a:pt x="1054510" y="184355"/>
                </a:lnTo>
                <a:lnTo>
                  <a:pt x="1076632" y="162233"/>
                </a:lnTo>
                <a:cubicBezTo>
                  <a:pt x="1074174" y="154859"/>
                  <a:pt x="1075726" y="144422"/>
                  <a:pt x="1069258" y="140110"/>
                </a:cubicBezTo>
                <a:cubicBezTo>
                  <a:pt x="1058829" y="133157"/>
                  <a:pt x="1044622" y="135455"/>
                  <a:pt x="1032387" y="132736"/>
                </a:cubicBezTo>
                <a:cubicBezTo>
                  <a:pt x="1022494" y="130538"/>
                  <a:pt x="1012723" y="127820"/>
                  <a:pt x="1002891" y="125362"/>
                </a:cubicBezTo>
                <a:cubicBezTo>
                  <a:pt x="995517" y="127820"/>
                  <a:pt x="975272" y="138232"/>
                  <a:pt x="980768" y="132736"/>
                </a:cubicBezTo>
                <a:cubicBezTo>
                  <a:pt x="989878" y="123626"/>
                  <a:pt x="1019168" y="115020"/>
                  <a:pt x="1032387" y="110613"/>
                </a:cubicBezTo>
                <a:cubicBezTo>
                  <a:pt x="1061197" y="81805"/>
                  <a:pt x="1030966" y="107638"/>
                  <a:pt x="1069258" y="88491"/>
                </a:cubicBezTo>
                <a:cubicBezTo>
                  <a:pt x="1077185" y="84527"/>
                  <a:pt x="1083454" y="77706"/>
                  <a:pt x="1091381" y="73742"/>
                </a:cubicBezTo>
                <a:cubicBezTo>
                  <a:pt x="1098333" y="70266"/>
                  <a:pt x="1106551" y="69844"/>
                  <a:pt x="1113503" y="66368"/>
                </a:cubicBezTo>
                <a:cubicBezTo>
                  <a:pt x="1121430" y="62405"/>
                  <a:pt x="1127527" y="55220"/>
                  <a:pt x="1135626" y="51620"/>
                </a:cubicBezTo>
                <a:cubicBezTo>
                  <a:pt x="1149832" y="45306"/>
                  <a:pt x="1179871" y="36871"/>
                  <a:pt x="1179871" y="36871"/>
                </a:cubicBezTo>
                <a:cubicBezTo>
                  <a:pt x="1184787" y="31955"/>
                  <a:pt x="1188583" y="25572"/>
                  <a:pt x="1194620" y="22123"/>
                </a:cubicBezTo>
                <a:cubicBezTo>
                  <a:pt x="1206958" y="15073"/>
                  <a:pt x="1237578" y="5346"/>
                  <a:pt x="1253613" y="0"/>
                </a:cubicBezTo>
                <a:cubicBezTo>
                  <a:pt x="1284631" y="31021"/>
                  <a:pt x="1262689" y="-565"/>
                  <a:pt x="1238865" y="58994"/>
                </a:cubicBezTo>
                <a:cubicBezTo>
                  <a:pt x="1233949" y="71284"/>
                  <a:pt x="1228302" y="83307"/>
                  <a:pt x="1224116" y="95865"/>
                </a:cubicBezTo>
                <a:cubicBezTo>
                  <a:pt x="1220911" y="105480"/>
                  <a:pt x="1220301" y="115872"/>
                  <a:pt x="1216742" y="125362"/>
                </a:cubicBezTo>
                <a:cubicBezTo>
                  <a:pt x="1212882" y="135655"/>
                  <a:pt x="1205854" y="144566"/>
                  <a:pt x="1201994" y="154859"/>
                </a:cubicBezTo>
                <a:cubicBezTo>
                  <a:pt x="1198436" y="164348"/>
                  <a:pt x="1198518" y="175000"/>
                  <a:pt x="1194620" y="184355"/>
                </a:cubicBezTo>
                <a:cubicBezTo>
                  <a:pt x="1186164" y="204650"/>
                  <a:pt x="1172076" y="222491"/>
                  <a:pt x="1165123" y="243349"/>
                </a:cubicBezTo>
                <a:cubicBezTo>
                  <a:pt x="1154946" y="273879"/>
                  <a:pt x="1162061" y="259004"/>
                  <a:pt x="1143000" y="287594"/>
                </a:cubicBezTo>
                <a:cubicBezTo>
                  <a:pt x="1132734" y="338927"/>
                  <a:pt x="1135626" y="311931"/>
                  <a:pt x="1135626" y="36871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29897" y="3812458"/>
            <a:ext cx="7860914" cy="1467465"/>
          </a:xfrm>
          <a:custGeom>
            <a:avLst/>
            <a:gdLst>
              <a:gd name="connsiteX0" fmla="*/ 0 w 7860914"/>
              <a:gd name="connsiteY0" fmla="*/ 582561 h 1467465"/>
              <a:gd name="connsiteX1" fmla="*/ 95864 w 7860914"/>
              <a:gd name="connsiteY1" fmla="*/ 678426 h 1467465"/>
              <a:gd name="connsiteX2" fmla="*/ 140109 w 7860914"/>
              <a:gd name="connsiteY2" fmla="*/ 744794 h 1467465"/>
              <a:gd name="connsiteX3" fmla="*/ 184355 w 7860914"/>
              <a:gd name="connsiteY3" fmla="*/ 789039 h 1467465"/>
              <a:gd name="connsiteX4" fmla="*/ 191729 w 7860914"/>
              <a:gd name="connsiteY4" fmla="*/ 811161 h 1467465"/>
              <a:gd name="connsiteX5" fmla="*/ 199103 w 7860914"/>
              <a:gd name="connsiteY5" fmla="*/ 848032 h 1467465"/>
              <a:gd name="connsiteX6" fmla="*/ 213851 w 7860914"/>
              <a:gd name="connsiteY6" fmla="*/ 862781 h 1467465"/>
              <a:gd name="connsiteX7" fmla="*/ 228600 w 7860914"/>
              <a:gd name="connsiteY7" fmla="*/ 892277 h 1467465"/>
              <a:gd name="connsiteX8" fmla="*/ 250722 w 7860914"/>
              <a:gd name="connsiteY8" fmla="*/ 936523 h 1467465"/>
              <a:gd name="connsiteX9" fmla="*/ 280219 w 7860914"/>
              <a:gd name="connsiteY9" fmla="*/ 943897 h 1467465"/>
              <a:gd name="connsiteX10" fmla="*/ 302342 w 7860914"/>
              <a:gd name="connsiteY10" fmla="*/ 973394 h 1467465"/>
              <a:gd name="connsiteX11" fmla="*/ 309716 w 7860914"/>
              <a:gd name="connsiteY11" fmla="*/ 1002890 h 1467465"/>
              <a:gd name="connsiteX12" fmla="*/ 353961 w 7860914"/>
              <a:gd name="connsiteY12" fmla="*/ 1047136 h 1467465"/>
              <a:gd name="connsiteX13" fmla="*/ 376084 w 7860914"/>
              <a:gd name="connsiteY13" fmla="*/ 1076632 h 1467465"/>
              <a:gd name="connsiteX14" fmla="*/ 390832 w 7860914"/>
              <a:gd name="connsiteY14" fmla="*/ 1098755 h 1467465"/>
              <a:gd name="connsiteX15" fmla="*/ 427703 w 7860914"/>
              <a:gd name="connsiteY15" fmla="*/ 1113503 h 1467465"/>
              <a:gd name="connsiteX16" fmla="*/ 457200 w 7860914"/>
              <a:gd name="connsiteY16" fmla="*/ 1128252 h 1467465"/>
              <a:gd name="connsiteX17" fmla="*/ 494071 w 7860914"/>
              <a:gd name="connsiteY17" fmla="*/ 1143000 h 1467465"/>
              <a:gd name="connsiteX18" fmla="*/ 523568 w 7860914"/>
              <a:gd name="connsiteY18" fmla="*/ 1157748 h 1467465"/>
              <a:gd name="connsiteX19" fmla="*/ 582561 w 7860914"/>
              <a:gd name="connsiteY19" fmla="*/ 1179871 h 1467465"/>
              <a:gd name="connsiteX20" fmla="*/ 634180 w 7860914"/>
              <a:gd name="connsiteY20" fmla="*/ 1216742 h 1467465"/>
              <a:gd name="connsiteX21" fmla="*/ 700548 w 7860914"/>
              <a:gd name="connsiteY21" fmla="*/ 1231490 h 1467465"/>
              <a:gd name="connsiteX22" fmla="*/ 730045 w 7860914"/>
              <a:gd name="connsiteY22" fmla="*/ 1253613 h 1467465"/>
              <a:gd name="connsiteX23" fmla="*/ 752168 w 7860914"/>
              <a:gd name="connsiteY23" fmla="*/ 1260987 h 1467465"/>
              <a:gd name="connsiteX24" fmla="*/ 781664 w 7860914"/>
              <a:gd name="connsiteY24" fmla="*/ 1275736 h 1467465"/>
              <a:gd name="connsiteX25" fmla="*/ 833284 w 7860914"/>
              <a:gd name="connsiteY25" fmla="*/ 1297858 h 1467465"/>
              <a:gd name="connsiteX26" fmla="*/ 870155 w 7860914"/>
              <a:gd name="connsiteY26" fmla="*/ 1319981 h 1467465"/>
              <a:gd name="connsiteX27" fmla="*/ 899651 w 7860914"/>
              <a:gd name="connsiteY27" fmla="*/ 1334729 h 1467465"/>
              <a:gd name="connsiteX28" fmla="*/ 921774 w 7860914"/>
              <a:gd name="connsiteY28" fmla="*/ 1349477 h 1467465"/>
              <a:gd name="connsiteX29" fmla="*/ 951271 w 7860914"/>
              <a:gd name="connsiteY29" fmla="*/ 1364226 h 1467465"/>
              <a:gd name="connsiteX30" fmla="*/ 1017638 w 7860914"/>
              <a:gd name="connsiteY30" fmla="*/ 1415845 h 1467465"/>
              <a:gd name="connsiteX31" fmla="*/ 1069258 w 7860914"/>
              <a:gd name="connsiteY31" fmla="*/ 1423219 h 1467465"/>
              <a:gd name="connsiteX32" fmla="*/ 1098755 w 7860914"/>
              <a:gd name="connsiteY32" fmla="*/ 1437968 h 1467465"/>
              <a:gd name="connsiteX33" fmla="*/ 1120877 w 7860914"/>
              <a:gd name="connsiteY33" fmla="*/ 1452716 h 1467465"/>
              <a:gd name="connsiteX34" fmla="*/ 1143000 w 7860914"/>
              <a:gd name="connsiteY34" fmla="*/ 1460090 h 1467465"/>
              <a:gd name="connsiteX35" fmla="*/ 1238864 w 7860914"/>
              <a:gd name="connsiteY35" fmla="*/ 1452716 h 1467465"/>
              <a:gd name="connsiteX36" fmla="*/ 1297858 w 7860914"/>
              <a:gd name="connsiteY36" fmla="*/ 1467465 h 1467465"/>
              <a:gd name="connsiteX37" fmla="*/ 1364226 w 7860914"/>
              <a:gd name="connsiteY37" fmla="*/ 1460090 h 1467465"/>
              <a:gd name="connsiteX38" fmla="*/ 1600200 w 7860914"/>
              <a:gd name="connsiteY38" fmla="*/ 1445342 h 1467465"/>
              <a:gd name="connsiteX39" fmla="*/ 1732935 w 7860914"/>
              <a:gd name="connsiteY39" fmla="*/ 1460090 h 1467465"/>
              <a:gd name="connsiteX40" fmla="*/ 1777180 w 7860914"/>
              <a:gd name="connsiteY40" fmla="*/ 1452716 h 1467465"/>
              <a:gd name="connsiteX41" fmla="*/ 1887793 w 7860914"/>
              <a:gd name="connsiteY41" fmla="*/ 1437968 h 1467465"/>
              <a:gd name="connsiteX42" fmla="*/ 1946787 w 7860914"/>
              <a:gd name="connsiteY42" fmla="*/ 1415845 h 1467465"/>
              <a:gd name="connsiteX43" fmla="*/ 1991032 w 7860914"/>
              <a:gd name="connsiteY43" fmla="*/ 1386348 h 1467465"/>
              <a:gd name="connsiteX44" fmla="*/ 2042651 w 7860914"/>
              <a:gd name="connsiteY44" fmla="*/ 1342103 h 1467465"/>
              <a:gd name="connsiteX45" fmla="*/ 2064774 w 7860914"/>
              <a:gd name="connsiteY45" fmla="*/ 1334729 h 1467465"/>
              <a:gd name="connsiteX46" fmla="*/ 2094271 w 7860914"/>
              <a:gd name="connsiteY46" fmla="*/ 1319981 h 1467465"/>
              <a:gd name="connsiteX47" fmla="*/ 2131142 w 7860914"/>
              <a:gd name="connsiteY47" fmla="*/ 1297858 h 1467465"/>
              <a:gd name="connsiteX48" fmla="*/ 2175387 w 7860914"/>
              <a:gd name="connsiteY48" fmla="*/ 1290484 h 1467465"/>
              <a:gd name="connsiteX49" fmla="*/ 2204884 w 7860914"/>
              <a:gd name="connsiteY49" fmla="*/ 1275736 h 1467465"/>
              <a:gd name="connsiteX50" fmla="*/ 2227006 w 7860914"/>
              <a:gd name="connsiteY50" fmla="*/ 1260987 h 1467465"/>
              <a:gd name="connsiteX51" fmla="*/ 2249129 w 7860914"/>
              <a:gd name="connsiteY51" fmla="*/ 1253613 h 1467465"/>
              <a:gd name="connsiteX52" fmla="*/ 2293374 w 7860914"/>
              <a:gd name="connsiteY52" fmla="*/ 1216742 h 1467465"/>
              <a:gd name="connsiteX53" fmla="*/ 2315497 w 7860914"/>
              <a:gd name="connsiteY53" fmla="*/ 1201994 h 1467465"/>
              <a:gd name="connsiteX54" fmla="*/ 2352368 w 7860914"/>
              <a:gd name="connsiteY54" fmla="*/ 1165123 h 1467465"/>
              <a:gd name="connsiteX55" fmla="*/ 2396613 w 7860914"/>
              <a:gd name="connsiteY55" fmla="*/ 1150374 h 1467465"/>
              <a:gd name="connsiteX56" fmla="*/ 2418735 w 7860914"/>
              <a:gd name="connsiteY56" fmla="*/ 1135626 h 1467465"/>
              <a:gd name="connsiteX57" fmla="*/ 2477729 w 7860914"/>
              <a:gd name="connsiteY57" fmla="*/ 1120877 h 1467465"/>
              <a:gd name="connsiteX58" fmla="*/ 2521974 w 7860914"/>
              <a:gd name="connsiteY58" fmla="*/ 1098755 h 1467465"/>
              <a:gd name="connsiteX59" fmla="*/ 2544097 w 7860914"/>
              <a:gd name="connsiteY59" fmla="*/ 1084007 h 1467465"/>
              <a:gd name="connsiteX60" fmla="*/ 2573593 w 7860914"/>
              <a:gd name="connsiteY60" fmla="*/ 1069258 h 1467465"/>
              <a:gd name="connsiteX61" fmla="*/ 2595716 w 7860914"/>
              <a:gd name="connsiteY61" fmla="*/ 1054510 h 1467465"/>
              <a:gd name="connsiteX62" fmla="*/ 2610464 w 7860914"/>
              <a:gd name="connsiteY62" fmla="*/ 1039761 h 1467465"/>
              <a:gd name="connsiteX63" fmla="*/ 2632587 w 7860914"/>
              <a:gd name="connsiteY63" fmla="*/ 1032387 h 1467465"/>
              <a:gd name="connsiteX64" fmla="*/ 2676832 w 7860914"/>
              <a:gd name="connsiteY64" fmla="*/ 1002890 h 1467465"/>
              <a:gd name="connsiteX65" fmla="*/ 2743200 w 7860914"/>
              <a:gd name="connsiteY65" fmla="*/ 966019 h 1467465"/>
              <a:gd name="connsiteX66" fmla="*/ 2787445 w 7860914"/>
              <a:gd name="connsiteY66" fmla="*/ 936523 h 1467465"/>
              <a:gd name="connsiteX67" fmla="*/ 2802193 w 7860914"/>
              <a:gd name="connsiteY67" fmla="*/ 921774 h 1467465"/>
              <a:gd name="connsiteX68" fmla="*/ 2846438 w 7860914"/>
              <a:gd name="connsiteY68" fmla="*/ 907026 h 1467465"/>
              <a:gd name="connsiteX69" fmla="*/ 2883309 w 7860914"/>
              <a:gd name="connsiteY69" fmla="*/ 884903 h 1467465"/>
              <a:gd name="connsiteX70" fmla="*/ 2898058 w 7860914"/>
              <a:gd name="connsiteY70" fmla="*/ 870155 h 1467465"/>
              <a:gd name="connsiteX71" fmla="*/ 2934929 w 7860914"/>
              <a:gd name="connsiteY71" fmla="*/ 840658 h 1467465"/>
              <a:gd name="connsiteX72" fmla="*/ 2957051 w 7860914"/>
              <a:gd name="connsiteY72" fmla="*/ 818536 h 1467465"/>
              <a:gd name="connsiteX73" fmla="*/ 3001297 w 7860914"/>
              <a:gd name="connsiteY73" fmla="*/ 789039 h 1467465"/>
              <a:gd name="connsiteX74" fmla="*/ 3052916 w 7860914"/>
              <a:gd name="connsiteY74" fmla="*/ 730045 h 1467465"/>
              <a:gd name="connsiteX75" fmla="*/ 3075038 w 7860914"/>
              <a:gd name="connsiteY75" fmla="*/ 715297 h 1467465"/>
              <a:gd name="connsiteX76" fmla="*/ 3111909 w 7860914"/>
              <a:gd name="connsiteY76" fmla="*/ 678426 h 1467465"/>
              <a:gd name="connsiteX77" fmla="*/ 3163529 w 7860914"/>
              <a:gd name="connsiteY77" fmla="*/ 648929 h 1467465"/>
              <a:gd name="connsiteX78" fmla="*/ 3185651 w 7860914"/>
              <a:gd name="connsiteY78" fmla="*/ 626807 h 1467465"/>
              <a:gd name="connsiteX79" fmla="*/ 3207774 w 7860914"/>
              <a:gd name="connsiteY79" fmla="*/ 612058 h 1467465"/>
              <a:gd name="connsiteX80" fmla="*/ 3266768 w 7860914"/>
              <a:gd name="connsiteY80" fmla="*/ 560439 h 1467465"/>
              <a:gd name="connsiteX81" fmla="*/ 3288890 w 7860914"/>
              <a:gd name="connsiteY81" fmla="*/ 508819 h 1467465"/>
              <a:gd name="connsiteX82" fmla="*/ 3318387 w 7860914"/>
              <a:gd name="connsiteY82" fmla="*/ 464574 h 1467465"/>
              <a:gd name="connsiteX83" fmla="*/ 3340509 w 7860914"/>
              <a:gd name="connsiteY83" fmla="*/ 435077 h 1467465"/>
              <a:gd name="connsiteX84" fmla="*/ 3355258 w 7860914"/>
              <a:gd name="connsiteY84" fmla="*/ 412955 h 1467465"/>
              <a:gd name="connsiteX85" fmla="*/ 3377380 w 7860914"/>
              <a:gd name="connsiteY85" fmla="*/ 390832 h 1467465"/>
              <a:gd name="connsiteX86" fmla="*/ 3384755 w 7860914"/>
              <a:gd name="connsiteY86" fmla="*/ 368710 h 1467465"/>
              <a:gd name="connsiteX87" fmla="*/ 3399503 w 7860914"/>
              <a:gd name="connsiteY87" fmla="*/ 353961 h 1467465"/>
              <a:gd name="connsiteX88" fmla="*/ 3414251 w 7860914"/>
              <a:gd name="connsiteY88" fmla="*/ 331839 h 1467465"/>
              <a:gd name="connsiteX89" fmla="*/ 3429000 w 7860914"/>
              <a:gd name="connsiteY89" fmla="*/ 317090 h 1467465"/>
              <a:gd name="connsiteX90" fmla="*/ 3443748 w 7860914"/>
              <a:gd name="connsiteY90" fmla="*/ 287594 h 1467465"/>
              <a:gd name="connsiteX91" fmla="*/ 3487993 w 7860914"/>
              <a:gd name="connsiteY91" fmla="*/ 243348 h 1467465"/>
              <a:gd name="connsiteX92" fmla="*/ 3510116 w 7860914"/>
              <a:gd name="connsiteY92" fmla="*/ 213852 h 1467465"/>
              <a:gd name="connsiteX93" fmla="*/ 3569109 w 7860914"/>
              <a:gd name="connsiteY93" fmla="*/ 162232 h 1467465"/>
              <a:gd name="connsiteX94" fmla="*/ 3591232 w 7860914"/>
              <a:gd name="connsiteY94" fmla="*/ 147484 h 1467465"/>
              <a:gd name="connsiteX95" fmla="*/ 3620729 w 7860914"/>
              <a:gd name="connsiteY95" fmla="*/ 125361 h 1467465"/>
              <a:gd name="connsiteX96" fmla="*/ 3664974 w 7860914"/>
              <a:gd name="connsiteY96" fmla="*/ 110613 h 1467465"/>
              <a:gd name="connsiteX97" fmla="*/ 3716593 w 7860914"/>
              <a:gd name="connsiteY97" fmla="*/ 81116 h 1467465"/>
              <a:gd name="connsiteX98" fmla="*/ 3849329 w 7860914"/>
              <a:gd name="connsiteY98" fmla="*/ 36871 h 1467465"/>
              <a:gd name="connsiteX99" fmla="*/ 3878826 w 7860914"/>
              <a:gd name="connsiteY99" fmla="*/ 29497 h 1467465"/>
              <a:gd name="connsiteX100" fmla="*/ 3967316 w 7860914"/>
              <a:gd name="connsiteY100" fmla="*/ 0 h 1467465"/>
              <a:gd name="connsiteX101" fmla="*/ 4159045 w 7860914"/>
              <a:gd name="connsiteY101" fmla="*/ 14748 h 1467465"/>
              <a:gd name="connsiteX102" fmla="*/ 4188542 w 7860914"/>
              <a:gd name="connsiteY102" fmla="*/ 29497 h 1467465"/>
              <a:gd name="connsiteX103" fmla="*/ 4306529 w 7860914"/>
              <a:gd name="connsiteY103" fmla="*/ 66368 h 1467465"/>
              <a:gd name="connsiteX104" fmla="*/ 4372897 w 7860914"/>
              <a:gd name="connsiteY104" fmla="*/ 88490 h 1467465"/>
              <a:gd name="connsiteX105" fmla="*/ 4446638 w 7860914"/>
              <a:gd name="connsiteY105" fmla="*/ 125361 h 1467465"/>
              <a:gd name="connsiteX106" fmla="*/ 4476135 w 7860914"/>
              <a:gd name="connsiteY106" fmla="*/ 140110 h 1467465"/>
              <a:gd name="connsiteX107" fmla="*/ 4542503 w 7860914"/>
              <a:gd name="connsiteY107" fmla="*/ 147484 h 1467465"/>
              <a:gd name="connsiteX108" fmla="*/ 4586748 w 7860914"/>
              <a:gd name="connsiteY108" fmla="*/ 162232 h 1467465"/>
              <a:gd name="connsiteX109" fmla="*/ 4653116 w 7860914"/>
              <a:gd name="connsiteY109" fmla="*/ 184355 h 1467465"/>
              <a:gd name="connsiteX110" fmla="*/ 4712109 w 7860914"/>
              <a:gd name="connsiteY110" fmla="*/ 221226 h 1467465"/>
              <a:gd name="connsiteX111" fmla="*/ 4771103 w 7860914"/>
              <a:gd name="connsiteY111" fmla="*/ 250723 h 1467465"/>
              <a:gd name="connsiteX112" fmla="*/ 4822722 w 7860914"/>
              <a:gd name="connsiteY112" fmla="*/ 280219 h 1467465"/>
              <a:gd name="connsiteX113" fmla="*/ 4925961 w 7860914"/>
              <a:gd name="connsiteY113" fmla="*/ 317090 h 1467465"/>
              <a:gd name="connsiteX114" fmla="*/ 4999703 w 7860914"/>
              <a:gd name="connsiteY114" fmla="*/ 346587 h 1467465"/>
              <a:gd name="connsiteX115" fmla="*/ 5036574 w 7860914"/>
              <a:gd name="connsiteY115" fmla="*/ 361336 h 1467465"/>
              <a:gd name="connsiteX116" fmla="*/ 5095568 w 7860914"/>
              <a:gd name="connsiteY116" fmla="*/ 376084 h 1467465"/>
              <a:gd name="connsiteX117" fmla="*/ 5125064 w 7860914"/>
              <a:gd name="connsiteY117" fmla="*/ 390832 h 1467465"/>
              <a:gd name="connsiteX118" fmla="*/ 5161935 w 7860914"/>
              <a:gd name="connsiteY118" fmla="*/ 405581 h 1467465"/>
              <a:gd name="connsiteX119" fmla="*/ 5184058 w 7860914"/>
              <a:gd name="connsiteY119" fmla="*/ 420329 h 1467465"/>
              <a:gd name="connsiteX120" fmla="*/ 5206180 w 7860914"/>
              <a:gd name="connsiteY120" fmla="*/ 427703 h 1467465"/>
              <a:gd name="connsiteX121" fmla="*/ 5235677 w 7860914"/>
              <a:gd name="connsiteY121" fmla="*/ 442452 h 1467465"/>
              <a:gd name="connsiteX122" fmla="*/ 5287297 w 7860914"/>
              <a:gd name="connsiteY122" fmla="*/ 457200 h 1467465"/>
              <a:gd name="connsiteX123" fmla="*/ 5331542 w 7860914"/>
              <a:gd name="connsiteY123" fmla="*/ 479323 h 1467465"/>
              <a:gd name="connsiteX124" fmla="*/ 5353664 w 7860914"/>
              <a:gd name="connsiteY124" fmla="*/ 501445 h 1467465"/>
              <a:gd name="connsiteX125" fmla="*/ 5375787 w 7860914"/>
              <a:gd name="connsiteY125" fmla="*/ 508819 h 1467465"/>
              <a:gd name="connsiteX126" fmla="*/ 5442155 w 7860914"/>
              <a:gd name="connsiteY126" fmla="*/ 538316 h 1467465"/>
              <a:gd name="connsiteX127" fmla="*/ 5530645 w 7860914"/>
              <a:gd name="connsiteY127" fmla="*/ 553065 h 1467465"/>
              <a:gd name="connsiteX128" fmla="*/ 5567516 w 7860914"/>
              <a:gd name="connsiteY128" fmla="*/ 575187 h 1467465"/>
              <a:gd name="connsiteX129" fmla="*/ 5648632 w 7860914"/>
              <a:gd name="connsiteY129" fmla="*/ 589936 h 1467465"/>
              <a:gd name="connsiteX130" fmla="*/ 5715000 w 7860914"/>
              <a:gd name="connsiteY130" fmla="*/ 604684 h 1467465"/>
              <a:gd name="connsiteX131" fmla="*/ 5737122 w 7860914"/>
              <a:gd name="connsiteY131" fmla="*/ 612058 h 1467465"/>
              <a:gd name="connsiteX132" fmla="*/ 5818238 w 7860914"/>
              <a:gd name="connsiteY132" fmla="*/ 626807 h 1467465"/>
              <a:gd name="connsiteX133" fmla="*/ 5847735 w 7860914"/>
              <a:gd name="connsiteY133" fmla="*/ 634181 h 1467465"/>
              <a:gd name="connsiteX134" fmla="*/ 5936226 w 7860914"/>
              <a:gd name="connsiteY134" fmla="*/ 641555 h 1467465"/>
              <a:gd name="connsiteX135" fmla="*/ 6002593 w 7860914"/>
              <a:gd name="connsiteY135" fmla="*/ 648929 h 1467465"/>
              <a:gd name="connsiteX136" fmla="*/ 6113206 w 7860914"/>
              <a:gd name="connsiteY136" fmla="*/ 626807 h 1467465"/>
              <a:gd name="connsiteX137" fmla="*/ 6209071 w 7860914"/>
              <a:gd name="connsiteY137" fmla="*/ 612058 h 1467465"/>
              <a:gd name="connsiteX138" fmla="*/ 6245942 w 7860914"/>
              <a:gd name="connsiteY138" fmla="*/ 597310 h 1467465"/>
              <a:gd name="connsiteX139" fmla="*/ 6312309 w 7860914"/>
              <a:gd name="connsiteY139" fmla="*/ 575187 h 1467465"/>
              <a:gd name="connsiteX140" fmla="*/ 6334432 w 7860914"/>
              <a:gd name="connsiteY140" fmla="*/ 567813 h 1467465"/>
              <a:gd name="connsiteX141" fmla="*/ 6408174 w 7860914"/>
              <a:gd name="connsiteY141" fmla="*/ 560439 h 1467465"/>
              <a:gd name="connsiteX142" fmla="*/ 6504038 w 7860914"/>
              <a:gd name="connsiteY142" fmla="*/ 538316 h 1467465"/>
              <a:gd name="connsiteX143" fmla="*/ 6607277 w 7860914"/>
              <a:gd name="connsiteY143" fmla="*/ 501445 h 1467465"/>
              <a:gd name="connsiteX144" fmla="*/ 6666271 w 7860914"/>
              <a:gd name="connsiteY144" fmla="*/ 516194 h 1467465"/>
              <a:gd name="connsiteX145" fmla="*/ 6725264 w 7860914"/>
              <a:gd name="connsiteY145" fmla="*/ 560439 h 1467465"/>
              <a:gd name="connsiteX146" fmla="*/ 6821129 w 7860914"/>
              <a:gd name="connsiteY146" fmla="*/ 582561 h 1467465"/>
              <a:gd name="connsiteX147" fmla="*/ 6961238 w 7860914"/>
              <a:gd name="connsiteY147" fmla="*/ 575187 h 1467465"/>
              <a:gd name="connsiteX148" fmla="*/ 6990735 w 7860914"/>
              <a:gd name="connsiteY148" fmla="*/ 567813 h 1467465"/>
              <a:gd name="connsiteX149" fmla="*/ 7027606 w 7860914"/>
              <a:gd name="connsiteY149" fmla="*/ 560439 h 1467465"/>
              <a:gd name="connsiteX150" fmla="*/ 7057103 w 7860914"/>
              <a:gd name="connsiteY150" fmla="*/ 553065 h 1467465"/>
              <a:gd name="connsiteX151" fmla="*/ 7123471 w 7860914"/>
              <a:gd name="connsiteY151" fmla="*/ 538316 h 1467465"/>
              <a:gd name="connsiteX152" fmla="*/ 7175090 w 7860914"/>
              <a:gd name="connsiteY152" fmla="*/ 553065 h 1467465"/>
              <a:gd name="connsiteX153" fmla="*/ 7204587 w 7860914"/>
              <a:gd name="connsiteY153" fmla="*/ 597310 h 1467465"/>
              <a:gd name="connsiteX154" fmla="*/ 7248832 w 7860914"/>
              <a:gd name="connsiteY154" fmla="*/ 612058 h 1467465"/>
              <a:gd name="connsiteX155" fmla="*/ 7307826 w 7860914"/>
              <a:gd name="connsiteY155" fmla="*/ 626807 h 1467465"/>
              <a:gd name="connsiteX156" fmla="*/ 7329948 w 7860914"/>
              <a:gd name="connsiteY156" fmla="*/ 634181 h 1467465"/>
              <a:gd name="connsiteX157" fmla="*/ 7425813 w 7860914"/>
              <a:gd name="connsiteY157" fmla="*/ 612058 h 1467465"/>
              <a:gd name="connsiteX158" fmla="*/ 7447935 w 7860914"/>
              <a:gd name="connsiteY158" fmla="*/ 604684 h 1467465"/>
              <a:gd name="connsiteX159" fmla="*/ 7462684 w 7860914"/>
              <a:gd name="connsiteY159" fmla="*/ 589936 h 1467465"/>
              <a:gd name="connsiteX160" fmla="*/ 7558548 w 7860914"/>
              <a:gd name="connsiteY160" fmla="*/ 575187 h 1467465"/>
              <a:gd name="connsiteX161" fmla="*/ 7698658 w 7860914"/>
              <a:gd name="connsiteY161" fmla="*/ 597310 h 1467465"/>
              <a:gd name="connsiteX162" fmla="*/ 7772400 w 7860914"/>
              <a:gd name="connsiteY162" fmla="*/ 589936 h 1467465"/>
              <a:gd name="connsiteX163" fmla="*/ 7816645 w 7860914"/>
              <a:gd name="connsiteY163" fmla="*/ 575187 h 1467465"/>
              <a:gd name="connsiteX164" fmla="*/ 7838768 w 7860914"/>
              <a:gd name="connsiteY164" fmla="*/ 567813 h 1467465"/>
              <a:gd name="connsiteX165" fmla="*/ 7809271 w 7860914"/>
              <a:gd name="connsiteY165" fmla="*/ 530942 h 1467465"/>
              <a:gd name="connsiteX166" fmla="*/ 7787148 w 7860914"/>
              <a:gd name="connsiteY166" fmla="*/ 494071 h 1467465"/>
              <a:gd name="connsiteX167" fmla="*/ 7779774 w 7860914"/>
              <a:gd name="connsiteY167" fmla="*/ 471948 h 1467465"/>
              <a:gd name="connsiteX168" fmla="*/ 7720780 w 7860914"/>
              <a:gd name="connsiteY168" fmla="*/ 449826 h 1467465"/>
              <a:gd name="connsiteX169" fmla="*/ 7765026 w 7860914"/>
              <a:gd name="connsiteY169" fmla="*/ 486697 h 1467465"/>
              <a:gd name="connsiteX170" fmla="*/ 7794522 w 7860914"/>
              <a:gd name="connsiteY170" fmla="*/ 494071 h 1467465"/>
              <a:gd name="connsiteX171" fmla="*/ 7824019 w 7860914"/>
              <a:gd name="connsiteY171" fmla="*/ 508819 h 1467465"/>
              <a:gd name="connsiteX172" fmla="*/ 7838768 w 7860914"/>
              <a:gd name="connsiteY172" fmla="*/ 530942 h 1467465"/>
              <a:gd name="connsiteX173" fmla="*/ 7831393 w 7860914"/>
              <a:gd name="connsiteY173" fmla="*/ 567813 h 1467465"/>
              <a:gd name="connsiteX174" fmla="*/ 7824019 w 7860914"/>
              <a:gd name="connsiteY174" fmla="*/ 634181 h 1467465"/>
              <a:gd name="connsiteX175" fmla="*/ 7831393 w 7860914"/>
              <a:gd name="connsiteY175" fmla="*/ 700548 h 1467465"/>
              <a:gd name="connsiteX176" fmla="*/ 7824019 w 7860914"/>
              <a:gd name="connsiteY176" fmla="*/ 730045 h 1467465"/>
              <a:gd name="connsiteX177" fmla="*/ 7860890 w 7860914"/>
              <a:gd name="connsiteY177" fmla="*/ 722671 h 146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60914" h="1467465">
                <a:moveTo>
                  <a:pt x="0" y="582561"/>
                </a:moveTo>
                <a:cubicBezTo>
                  <a:pt x="31955" y="614516"/>
                  <a:pt x="66326" y="644224"/>
                  <a:pt x="95864" y="678426"/>
                </a:cubicBezTo>
                <a:cubicBezTo>
                  <a:pt x="113242" y="698549"/>
                  <a:pt x="121308" y="725994"/>
                  <a:pt x="140109" y="744794"/>
                </a:cubicBezTo>
                <a:lnTo>
                  <a:pt x="184355" y="789039"/>
                </a:lnTo>
                <a:cubicBezTo>
                  <a:pt x="186813" y="796413"/>
                  <a:pt x="189844" y="803620"/>
                  <a:pt x="191729" y="811161"/>
                </a:cubicBezTo>
                <a:cubicBezTo>
                  <a:pt x="194769" y="823321"/>
                  <a:pt x="194166" y="836512"/>
                  <a:pt x="199103" y="848032"/>
                </a:cubicBezTo>
                <a:cubicBezTo>
                  <a:pt x="201842" y="854422"/>
                  <a:pt x="209994" y="856996"/>
                  <a:pt x="213851" y="862781"/>
                </a:cubicBezTo>
                <a:cubicBezTo>
                  <a:pt x="219949" y="871927"/>
                  <a:pt x="224270" y="882173"/>
                  <a:pt x="228600" y="892277"/>
                </a:cubicBezTo>
                <a:cubicBezTo>
                  <a:pt x="234489" y="906018"/>
                  <a:pt x="236551" y="927075"/>
                  <a:pt x="250722" y="936523"/>
                </a:cubicBezTo>
                <a:cubicBezTo>
                  <a:pt x="259155" y="942145"/>
                  <a:pt x="270387" y="941439"/>
                  <a:pt x="280219" y="943897"/>
                </a:cubicBezTo>
                <a:cubicBezTo>
                  <a:pt x="287593" y="953729"/>
                  <a:pt x="296845" y="962401"/>
                  <a:pt x="302342" y="973394"/>
                </a:cubicBezTo>
                <a:cubicBezTo>
                  <a:pt x="306874" y="982459"/>
                  <a:pt x="304345" y="994296"/>
                  <a:pt x="309716" y="1002890"/>
                </a:cubicBezTo>
                <a:cubicBezTo>
                  <a:pt x="328131" y="1032353"/>
                  <a:pt x="337380" y="1025029"/>
                  <a:pt x="353961" y="1047136"/>
                </a:cubicBezTo>
                <a:cubicBezTo>
                  <a:pt x="361335" y="1056968"/>
                  <a:pt x="368940" y="1066631"/>
                  <a:pt x="376084" y="1076632"/>
                </a:cubicBezTo>
                <a:cubicBezTo>
                  <a:pt x="381235" y="1083844"/>
                  <a:pt x="383620" y="1093604"/>
                  <a:pt x="390832" y="1098755"/>
                </a:cubicBezTo>
                <a:cubicBezTo>
                  <a:pt x="401603" y="1106449"/>
                  <a:pt x="415607" y="1108127"/>
                  <a:pt x="427703" y="1113503"/>
                </a:cubicBezTo>
                <a:cubicBezTo>
                  <a:pt x="437748" y="1117968"/>
                  <a:pt x="447155" y="1123787"/>
                  <a:pt x="457200" y="1128252"/>
                </a:cubicBezTo>
                <a:cubicBezTo>
                  <a:pt x="469296" y="1133628"/>
                  <a:pt x="481975" y="1137624"/>
                  <a:pt x="494071" y="1143000"/>
                </a:cubicBezTo>
                <a:cubicBezTo>
                  <a:pt x="504116" y="1147464"/>
                  <a:pt x="513464" y="1153418"/>
                  <a:pt x="523568" y="1157748"/>
                </a:cubicBezTo>
                <a:cubicBezTo>
                  <a:pt x="552531" y="1170161"/>
                  <a:pt x="548208" y="1160786"/>
                  <a:pt x="582561" y="1179871"/>
                </a:cubicBezTo>
                <a:cubicBezTo>
                  <a:pt x="612619" y="1196570"/>
                  <a:pt x="606540" y="1202922"/>
                  <a:pt x="634180" y="1216742"/>
                </a:cubicBezTo>
                <a:cubicBezTo>
                  <a:pt x="652333" y="1225818"/>
                  <a:pt x="683556" y="1228658"/>
                  <a:pt x="700548" y="1231490"/>
                </a:cubicBezTo>
                <a:cubicBezTo>
                  <a:pt x="710380" y="1238864"/>
                  <a:pt x="719374" y="1247515"/>
                  <a:pt x="730045" y="1253613"/>
                </a:cubicBezTo>
                <a:cubicBezTo>
                  <a:pt x="736794" y="1257470"/>
                  <a:pt x="745023" y="1257925"/>
                  <a:pt x="752168" y="1260987"/>
                </a:cubicBezTo>
                <a:cubicBezTo>
                  <a:pt x="762272" y="1265317"/>
                  <a:pt x="772120" y="1270282"/>
                  <a:pt x="781664" y="1275736"/>
                </a:cubicBezTo>
                <a:cubicBezTo>
                  <a:pt x="821269" y="1298368"/>
                  <a:pt x="784840" y="1285748"/>
                  <a:pt x="833284" y="1297858"/>
                </a:cubicBezTo>
                <a:cubicBezTo>
                  <a:pt x="845574" y="1305232"/>
                  <a:pt x="857626" y="1313020"/>
                  <a:pt x="870155" y="1319981"/>
                </a:cubicBezTo>
                <a:cubicBezTo>
                  <a:pt x="879764" y="1325319"/>
                  <a:pt x="890107" y="1329275"/>
                  <a:pt x="899651" y="1334729"/>
                </a:cubicBezTo>
                <a:cubicBezTo>
                  <a:pt x="907346" y="1339126"/>
                  <a:pt x="914079" y="1345080"/>
                  <a:pt x="921774" y="1349477"/>
                </a:cubicBezTo>
                <a:cubicBezTo>
                  <a:pt x="931319" y="1354931"/>
                  <a:pt x="942687" y="1357359"/>
                  <a:pt x="951271" y="1364226"/>
                </a:cubicBezTo>
                <a:cubicBezTo>
                  <a:pt x="992601" y="1397290"/>
                  <a:pt x="978864" y="1408090"/>
                  <a:pt x="1017638" y="1415845"/>
                </a:cubicBezTo>
                <a:cubicBezTo>
                  <a:pt x="1034682" y="1419254"/>
                  <a:pt x="1052051" y="1420761"/>
                  <a:pt x="1069258" y="1423219"/>
                </a:cubicBezTo>
                <a:cubicBezTo>
                  <a:pt x="1079090" y="1428135"/>
                  <a:pt x="1089210" y="1432514"/>
                  <a:pt x="1098755" y="1437968"/>
                </a:cubicBezTo>
                <a:cubicBezTo>
                  <a:pt x="1106450" y="1442365"/>
                  <a:pt x="1112950" y="1448753"/>
                  <a:pt x="1120877" y="1452716"/>
                </a:cubicBezTo>
                <a:cubicBezTo>
                  <a:pt x="1127830" y="1456192"/>
                  <a:pt x="1135626" y="1457632"/>
                  <a:pt x="1143000" y="1460090"/>
                </a:cubicBezTo>
                <a:cubicBezTo>
                  <a:pt x="1174955" y="1457632"/>
                  <a:pt x="1206851" y="1451191"/>
                  <a:pt x="1238864" y="1452716"/>
                </a:cubicBezTo>
                <a:cubicBezTo>
                  <a:pt x="1259111" y="1453680"/>
                  <a:pt x="1297858" y="1467465"/>
                  <a:pt x="1297858" y="1467465"/>
                </a:cubicBezTo>
                <a:cubicBezTo>
                  <a:pt x="1319981" y="1465007"/>
                  <a:pt x="1342006" y="1461397"/>
                  <a:pt x="1364226" y="1460090"/>
                </a:cubicBezTo>
                <a:cubicBezTo>
                  <a:pt x="1611146" y="1445565"/>
                  <a:pt x="1474924" y="1463238"/>
                  <a:pt x="1600200" y="1445342"/>
                </a:cubicBezTo>
                <a:cubicBezTo>
                  <a:pt x="1652399" y="1462742"/>
                  <a:pt x="1638239" y="1460090"/>
                  <a:pt x="1732935" y="1460090"/>
                </a:cubicBezTo>
                <a:cubicBezTo>
                  <a:pt x="1747887" y="1460090"/>
                  <a:pt x="1762359" y="1454692"/>
                  <a:pt x="1777180" y="1452716"/>
                </a:cubicBezTo>
                <a:cubicBezTo>
                  <a:pt x="1817121" y="1447391"/>
                  <a:pt x="1849326" y="1446516"/>
                  <a:pt x="1887793" y="1437968"/>
                </a:cubicBezTo>
                <a:cubicBezTo>
                  <a:pt x="1900803" y="1435077"/>
                  <a:pt x="1939603" y="1418719"/>
                  <a:pt x="1946787" y="1415845"/>
                </a:cubicBezTo>
                <a:cubicBezTo>
                  <a:pt x="2017352" y="1345280"/>
                  <a:pt x="1927004" y="1429033"/>
                  <a:pt x="1991032" y="1386348"/>
                </a:cubicBezTo>
                <a:cubicBezTo>
                  <a:pt x="2069479" y="1334050"/>
                  <a:pt x="1948676" y="1395804"/>
                  <a:pt x="2042651" y="1342103"/>
                </a:cubicBezTo>
                <a:cubicBezTo>
                  <a:pt x="2049400" y="1338246"/>
                  <a:pt x="2057629" y="1337791"/>
                  <a:pt x="2064774" y="1334729"/>
                </a:cubicBezTo>
                <a:cubicBezTo>
                  <a:pt x="2074878" y="1330399"/>
                  <a:pt x="2084662" y="1325320"/>
                  <a:pt x="2094271" y="1319981"/>
                </a:cubicBezTo>
                <a:cubicBezTo>
                  <a:pt x="2106800" y="1313020"/>
                  <a:pt x="2117672" y="1302756"/>
                  <a:pt x="2131142" y="1297858"/>
                </a:cubicBezTo>
                <a:cubicBezTo>
                  <a:pt x="2145194" y="1292748"/>
                  <a:pt x="2160639" y="1292942"/>
                  <a:pt x="2175387" y="1290484"/>
                </a:cubicBezTo>
                <a:cubicBezTo>
                  <a:pt x="2185219" y="1285568"/>
                  <a:pt x="2195340" y="1281190"/>
                  <a:pt x="2204884" y="1275736"/>
                </a:cubicBezTo>
                <a:cubicBezTo>
                  <a:pt x="2212579" y="1271339"/>
                  <a:pt x="2219079" y="1264951"/>
                  <a:pt x="2227006" y="1260987"/>
                </a:cubicBezTo>
                <a:cubicBezTo>
                  <a:pt x="2233959" y="1257511"/>
                  <a:pt x="2241755" y="1256071"/>
                  <a:pt x="2249129" y="1253613"/>
                </a:cubicBezTo>
                <a:cubicBezTo>
                  <a:pt x="2304058" y="1216994"/>
                  <a:pt x="2236589" y="1264062"/>
                  <a:pt x="2293374" y="1216742"/>
                </a:cubicBezTo>
                <a:cubicBezTo>
                  <a:pt x="2300183" y="1211068"/>
                  <a:pt x="2308827" y="1207830"/>
                  <a:pt x="2315497" y="1201994"/>
                </a:cubicBezTo>
                <a:cubicBezTo>
                  <a:pt x="2328578" y="1190549"/>
                  <a:pt x="2335879" y="1170620"/>
                  <a:pt x="2352368" y="1165123"/>
                </a:cubicBezTo>
                <a:lnTo>
                  <a:pt x="2396613" y="1150374"/>
                </a:lnTo>
                <a:cubicBezTo>
                  <a:pt x="2403987" y="1145458"/>
                  <a:pt x="2410406" y="1138655"/>
                  <a:pt x="2418735" y="1135626"/>
                </a:cubicBezTo>
                <a:cubicBezTo>
                  <a:pt x="2437785" y="1128699"/>
                  <a:pt x="2477729" y="1120877"/>
                  <a:pt x="2477729" y="1120877"/>
                </a:cubicBezTo>
                <a:cubicBezTo>
                  <a:pt x="2541121" y="1078615"/>
                  <a:pt x="2460918" y="1129282"/>
                  <a:pt x="2521974" y="1098755"/>
                </a:cubicBezTo>
                <a:cubicBezTo>
                  <a:pt x="2529901" y="1094792"/>
                  <a:pt x="2536402" y="1088404"/>
                  <a:pt x="2544097" y="1084007"/>
                </a:cubicBezTo>
                <a:cubicBezTo>
                  <a:pt x="2553641" y="1078553"/>
                  <a:pt x="2564049" y="1074712"/>
                  <a:pt x="2573593" y="1069258"/>
                </a:cubicBezTo>
                <a:cubicBezTo>
                  <a:pt x="2581288" y="1064861"/>
                  <a:pt x="2588795" y="1060047"/>
                  <a:pt x="2595716" y="1054510"/>
                </a:cubicBezTo>
                <a:cubicBezTo>
                  <a:pt x="2601145" y="1050167"/>
                  <a:pt x="2604502" y="1043338"/>
                  <a:pt x="2610464" y="1039761"/>
                </a:cubicBezTo>
                <a:cubicBezTo>
                  <a:pt x="2617129" y="1035762"/>
                  <a:pt x="2625213" y="1034845"/>
                  <a:pt x="2632587" y="1032387"/>
                </a:cubicBezTo>
                <a:cubicBezTo>
                  <a:pt x="2681678" y="983296"/>
                  <a:pt x="2628810" y="1029569"/>
                  <a:pt x="2676832" y="1002890"/>
                </a:cubicBezTo>
                <a:cubicBezTo>
                  <a:pt x="2752902" y="960629"/>
                  <a:pt x="2693141" y="982707"/>
                  <a:pt x="2743200" y="966019"/>
                </a:cubicBezTo>
                <a:cubicBezTo>
                  <a:pt x="2799457" y="909762"/>
                  <a:pt x="2734082" y="968541"/>
                  <a:pt x="2787445" y="936523"/>
                </a:cubicBezTo>
                <a:cubicBezTo>
                  <a:pt x="2793407" y="932946"/>
                  <a:pt x="2795975" y="924883"/>
                  <a:pt x="2802193" y="921774"/>
                </a:cubicBezTo>
                <a:cubicBezTo>
                  <a:pt x="2816098" y="914821"/>
                  <a:pt x="2846438" y="907026"/>
                  <a:pt x="2846438" y="907026"/>
                </a:cubicBezTo>
                <a:cubicBezTo>
                  <a:pt x="2883807" y="869657"/>
                  <a:pt x="2835448" y="913619"/>
                  <a:pt x="2883309" y="884903"/>
                </a:cubicBezTo>
                <a:cubicBezTo>
                  <a:pt x="2889271" y="881326"/>
                  <a:pt x="2892779" y="874680"/>
                  <a:pt x="2898058" y="870155"/>
                </a:cubicBezTo>
                <a:cubicBezTo>
                  <a:pt x="2910008" y="859912"/>
                  <a:pt x="2923084" y="851022"/>
                  <a:pt x="2934929" y="840658"/>
                </a:cubicBezTo>
                <a:cubicBezTo>
                  <a:pt x="2942777" y="833791"/>
                  <a:pt x="2948819" y="824938"/>
                  <a:pt x="2957051" y="818536"/>
                </a:cubicBezTo>
                <a:cubicBezTo>
                  <a:pt x="2971043" y="807654"/>
                  <a:pt x="3001297" y="789039"/>
                  <a:pt x="3001297" y="789039"/>
                </a:cubicBezTo>
                <a:cubicBezTo>
                  <a:pt x="3016888" y="765651"/>
                  <a:pt x="3027032" y="747301"/>
                  <a:pt x="3052916" y="730045"/>
                </a:cubicBezTo>
                <a:cubicBezTo>
                  <a:pt x="3060290" y="725129"/>
                  <a:pt x="3068368" y="721133"/>
                  <a:pt x="3075038" y="715297"/>
                </a:cubicBezTo>
                <a:cubicBezTo>
                  <a:pt x="3088119" y="703851"/>
                  <a:pt x="3097447" y="688067"/>
                  <a:pt x="3111909" y="678426"/>
                </a:cubicBezTo>
                <a:cubicBezTo>
                  <a:pt x="3143179" y="657579"/>
                  <a:pt x="3126105" y="667641"/>
                  <a:pt x="3163529" y="648929"/>
                </a:cubicBezTo>
                <a:cubicBezTo>
                  <a:pt x="3170903" y="641555"/>
                  <a:pt x="3177640" y="633483"/>
                  <a:pt x="3185651" y="626807"/>
                </a:cubicBezTo>
                <a:cubicBezTo>
                  <a:pt x="3192460" y="621133"/>
                  <a:pt x="3201507" y="618325"/>
                  <a:pt x="3207774" y="612058"/>
                </a:cubicBezTo>
                <a:cubicBezTo>
                  <a:pt x="3264097" y="555735"/>
                  <a:pt x="3189504" y="606796"/>
                  <a:pt x="3266768" y="560439"/>
                </a:cubicBezTo>
                <a:cubicBezTo>
                  <a:pt x="3320457" y="479903"/>
                  <a:pt x="3241265" y="604069"/>
                  <a:pt x="3288890" y="508819"/>
                </a:cubicBezTo>
                <a:cubicBezTo>
                  <a:pt x="3296817" y="492965"/>
                  <a:pt x="3307752" y="478754"/>
                  <a:pt x="3318387" y="464574"/>
                </a:cubicBezTo>
                <a:cubicBezTo>
                  <a:pt x="3325761" y="454742"/>
                  <a:pt x="3333365" y="445078"/>
                  <a:pt x="3340509" y="435077"/>
                </a:cubicBezTo>
                <a:cubicBezTo>
                  <a:pt x="3345660" y="427865"/>
                  <a:pt x="3349584" y="419763"/>
                  <a:pt x="3355258" y="412955"/>
                </a:cubicBezTo>
                <a:cubicBezTo>
                  <a:pt x="3361934" y="404944"/>
                  <a:pt x="3370006" y="398206"/>
                  <a:pt x="3377380" y="390832"/>
                </a:cubicBezTo>
                <a:cubicBezTo>
                  <a:pt x="3379838" y="383458"/>
                  <a:pt x="3380756" y="375375"/>
                  <a:pt x="3384755" y="368710"/>
                </a:cubicBezTo>
                <a:cubicBezTo>
                  <a:pt x="3388332" y="362748"/>
                  <a:pt x="3395160" y="359390"/>
                  <a:pt x="3399503" y="353961"/>
                </a:cubicBezTo>
                <a:cubicBezTo>
                  <a:pt x="3405039" y="347041"/>
                  <a:pt x="3408715" y="338759"/>
                  <a:pt x="3414251" y="331839"/>
                </a:cubicBezTo>
                <a:cubicBezTo>
                  <a:pt x="3418594" y="326410"/>
                  <a:pt x="3425143" y="322875"/>
                  <a:pt x="3429000" y="317090"/>
                </a:cubicBezTo>
                <a:cubicBezTo>
                  <a:pt x="3435098" y="307944"/>
                  <a:pt x="3436881" y="296178"/>
                  <a:pt x="3443748" y="287594"/>
                </a:cubicBezTo>
                <a:cubicBezTo>
                  <a:pt x="3456778" y="271307"/>
                  <a:pt x="3475478" y="260034"/>
                  <a:pt x="3487993" y="243348"/>
                </a:cubicBezTo>
                <a:cubicBezTo>
                  <a:pt x="3495367" y="233516"/>
                  <a:pt x="3502118" y="223183"/>
                  <a:pt x="3510116" y="213852"/>
                </a:cubicBezTo>
                <a:cubicBezTo>
                  <a:pt x="3526491" y="194748"/>
                  <a:pt x="3549565" y="176890"/>
                  <a:pt x="3569109" y="162232"/>
                </a:cubicBezTo>
                <a:cubicBezTo>
                  <a:pt x="3576199" y="156914"/>
                  <a:pt x="3584020" y="152635"/>
                  <a:pt x="3591232" y="147484"/>
                </a:cubicBezTo>
                <a:cubicBezTo>
                  <a:pt x="3601233" y="140340"/>
                  <a:pt x="3609736" y="130857"/>
                  <a:pt x="3620729" y="125361"/>
                </a:cubicBezTo>
                <a:cubicBezTo>
                  <a:pt x="3634634" y="118409"/>
                  <a:pt x="3652039" y="119236"/>
                  <a:pt x="3664974" y="110613"/>
                </a:cubicBezTo>
                <a:cubicBezTo>
                  <a:pt x="3682662" y="98822"/>
                  <a:pt x="3696016" y="88599"/>
                  <a:pt x="3716593" y="81116"/>
                </a:cubicBezTo>
                <a:cubicBezTo>
                  <a:pt x="3760424" y="65177"/>
                  <a:pt x="3804083" y="48182"/>
                  <a:pt x="3849329" y="36871"/>
                </a:cubicBezTo>
                <a:cubicBezTo>
                  <a:pt x="3859161" y="34413"/>
                  <a:pt x="3869301" y="32961"/>
                  <a:pt x="3878826" y="29497"/>
                </a:cubicBezTo>
                <a:cubicBezTo>
                  <a:pt x="3967022" y="-2575"/>
                  <a:pt x="3895312" y="14400"/>
                  <a:pt x="3967316" y="0"/>
                </a:cubicBezTo>
                <a:cubicBezTo>
                  <a:pt x="4031226" y="4916"/>
                  <a:pt x="4095509" y="6276"/>
                  <a:pt x="4159045" y="14748"/>
                </a:cubicBezTo>
                <a:cubicBezTo>
                  <a:pt x="4169942" y="16201"/>
                  <a:pt x="4178166" y="25865"/>
                  <a:pt x="4188542" y="29497"/>
                </a:cubicBezTo>
                <a:cubicBezTo>
                  <a:pt x="4227433" y="43109"/>
                  <a:pt x="4268271" y="51065"/>
                  <a:pt x="4306529" y="66368"/>
                </a:cubicBezTo>
                <a:cubicBezTo>
                  <a:pt x="4352810" y="84880"/>
                  <a:pt x="4330558" y="77906"/>
                  <a:pt x="4372897" y="88490"/>
                </a:cubicBezTo>
                <a:lnTo>
                  <a:pt x="4446638" y="125361"/>
                </a:lnTo>
                <a:cubicBezTo>
                  <a:pt x="4456470" y="130277"/>
                  <a:pt x="4465209" y="138896"/>
                  <a:pt x="4476135" y="140110"/>
                </a:cubicBezTo>
                <a:lnTo>
                  <a:pt x="4542503" y="147484"/>
                </a:lnTo>
                <a:cubicBezTo>
                  <a:pt x="4557251" y="152400"/>
                  <a:pt x="4571858" y="157765"/>
                  <a:pt x="4586748" y="162232"/>
                </a:cubicBezTo>
                <a:cubicBezTo>
                  <a:pt x="4632835" y="176058"/>
                  <a:pt x="4601940" y="161611"/>
                  <a:pt x="4653116" y="184355"/>
                </a:cubicBezTo>
                <a:cubicBezTo>
                  <a:pt x="4718511" y="213418"/>
                  <a:pt x="4645975" y="182647"/>
                  <a:pt x="4712109" y="221226"/>
                </a:cubicBezTo>
                <a:cubicBezTo>
                  <a:pt x="4731100" y="232304"/>
                  <a:pt x="4751704" y="240377"/>
                  <a:pt x="4771103" y="250723"/>
                </a:cubicBezTo>
                <a:cubicBezTo>
                  <a:pt x="4788589" y="260049"/>
                  <a:pt x="4804791" y="271781"/>
                  <a:pt x="4822722" y="280219"/>
                </a:cubicBezTo>
                <a:cubicBezTo>
                  <a:pt x="4990285" y="359072"/>
                  <a:pt x="4838466" y="285842"/>
                  <a:pt x="4925961" y="317090"/>
                </a:cubicBezTo>
                <a:cubicBezTo>
                  <a:pt x="4950893" y="325994"/>
                  <a:pt x="4975122" y="336755"/>
                  <a:pt x="4999703" y="346587"/>
                </a:cubicBezTo>
                <a:cubicBezTo>
                  <a:pt x="5011993" y="351503"/>
                  <a:pt x="5023732" y="358126"/>
                  <a:pt x="5036574" y="361336"/>
                </a:cubicBezTo>
                <a:lnTo>
                  <a:pt x="5095568" y="376084"/>
                </a:lnTo>
                <a:cubicBezTo>
                  <a:pt x="5105400" y="381000"/>
                  <a:pt x="5115019" y="386367"/>
                  <a:pt x="5125064" y="390832"/>
                </a:cubicBezTo>
                <a:cubicBezTo>
                  <a:pt x="5137160" y="396208"/>
                  <a:pt x="5150095" y="399661"/>
                  <a:pt x="5161935" y="405581"/>
                </a:cubicBezTo>
                <a:cubicBezTo>
                  <a:pt x="5169862" y="409545"/>
                  <a:pt x="5176131" y="416366"/>
                  <a:pt x="5184058" y="420329"/>
                </a:cubicBezTo>
                <a:cubicBezTo>
                  <a:pt x="5191010" y="423805"/>
                  <a:pt x="5199036" y="424641"/>
                  <a:pt x="5206180" y="427703"/>
                </a:cubicBezTo>
                <a:cubicBezTo>
                  <a:pt x="5216284" y="432033"/>
                  <a:pt x="5225573" y="438122"/>
                  <a:pt x="5235677" y="442452"/>
                </a:cubicBezTo>
                <a:cubicBezTo>
                  <a:pt x="5250486" y="448799"/>
                  <a:pt x="5272331" y="453459"/>
                  <a:pt x="5287297" y="457200"/>
                </a:cubicBezTo>
                <a:cubicBezTo>
                  <a:pt x="5302045" y="464574"/>
                  <a:pt x="5317822" y="470176"/>
                  <a:pt x="5331542" y="479323"/>
                </a:cubicBezTo>
                <a:cubicBezTo>
                  <a:pt x="5340219" y="485108"/>
                  <a:pt x="5344987" y="495660"/>
                  <a:pt x="5353664" y="501445"/>
                </a:cubicBezTo>
                <a:cubicBezTo>
                  <a:pt x="5360132" y="505757"/>
                  <a:pt x="5368642" y="505757"/>
                  <a:pt x="5375787" y="508819"/>
                </a:cubicBezTo>
                <a:cubicBezTo>
                  <a:pt x="5399089" y="518805"/>
                  <a:pt x="5416794" y="532349"/>
                  <a:pt x="5442155" y="538316"/>
                </a:cubicBezTo>
                <a:cubicBezTo>
                  <a:pt x="5471264" y="545165"/>
                  <a:pt x="5530645" y="553065"/>
                  <a:pt x="5530645" y="553065"/>
                </a:cubicBezTo>
                <a:cubicBezTo>
                  <a:pt x="5542935" y="560439"/>
                  <a:pt x="5554696" y="568777"/>
                  <a:pt x="5567516" y="575187"/>
                </a:cubicBezTo>
                <a:cubicBezTo>
                  <a:pt x="5590251" y="586554"/>
                  <a:pt x="5628297" y="587394"/>
                  <a:pt x="5648632" y="589936"/>
                </a:cubicBezTo>
                <a:cubicBezTo>
                  <a:pt x="5698435" y="606536"/>
                  <a:pt x="5637128" y="587379"/>
                  <a:pt x="5715000" y="604684"/>
                </a:cubicBezTo>
                <a:cubicBezTo>
                  <a:pt x="5722588" y="606370"/>
                  <a:pt x="5729581" y="610173"/>
                  <a:pt x="5737122" y="612058"/>
                </a:cubicBezTo>
                <a:cubicBezTo>
                  <a:pt x="5768741" y="619963"/>
                  <a:pt x="5785385" y="620236"/>
                  <a:pt x="5818238" y="626807"/>
                </a:cubicBezTo>
                <a:cubicBezTo>
                  <a:pt x="5828176" y="628795"/>
                  <a:pt x="5837678" y="632924"/>
                  <a:pt x="5847735" y="634181"/>
                </a:cubicBezTo>
                <a:cubicBezTo>
                  <a:pt x="5877106" y="637852"/>
                  <a:pt x="5906760" y="638749"/>
                  <a:pt x="5936226" y="641555"/>
                </a:cubicBezTo>
                <a:cubicBezTo>
                  <a:pt x="5958384" y="643665"/>
                  <a:pt x="5980471" y="646471"/>
                  <a:pt x="6002593" y="648929"/>
                </a:cubicBezTo>
                <a:cubicBezTo>
                  <a:pt x="6039464" y="641555"/>
                  <a:pt x="6075895" y="631471"/>
                  <a:pt x="6113206" y="626807"/>
                </a:cubicBezTo>
                <a:cubicBezTo>
                  <a:pt x="6133761" y="624237"/>
                  <a:pt x="6184944" y="619296"/>
                  <a:pt x="6209071" y="612058"/>
                </a:cubicBezTo>
                <a:cubicBezTo>
                  <a:pt x="6221750" y="608254"/>
                  <a:pt x="6233476" y="601762"/>
                  <a:pt x="6245942" y="597310"/>
                </a:cubicBezTo>
                <a:cubicBezTo>
                  <a:pt x="6267903" y="589467"/>
                  <a:pt x="6290187" y="582561"/>
                  <a:pt x="6312309" y="575187"/>
                </a:cubicBezTo>
                <a:cubicBezTo>
                  <a:pt x="6319683" y="572729"/>
                  <a:pt x="6326697" y="568586"/>
                  <a:pt x="6334432" y="567813"/>
                </a:cubicBezTo>
                <a:lnTo>
                  <a:pt x="6408174" y="560439"/>
                </a:lnTo>
                <a:cubicBezTo>
                  <a:pt x="6479327" y="542650"/>
                  <a:pt x="6447292" y="549665"/>
                  <a:pt x="6504038" y="538316"/>
                </a:cubicBezTo>
                <a:cubicBezTo>
                  <a:pt x="6523549" y="529954"/>
                  <a:pt x="6584075" y="501445"/>
                  <a:pt x="6607277" y="501445"/>
                </a:cubicBezTo>
                <a:cubicBezTo>
                  <a:pt x="6627547" y="501445"/>
                  <a:pt x="6666271" y="516194"/>
                  <a:pt x="6666271" y="516194"/>
                </a:cubicBezTo>
                <a:cubicBezTo>
                  <a:pt x="6670964" y="519948"/>
                  <a:pt x="6712063" y="554572"/>
                  <a:pt x="6725264" y="560439"/>
                </a:cubicBezTo>
                <a:cubicBezTo>
                  <a:pt x="6763620" y="577487"/>
                  <a:pt x="6779139" y="576563"/>
                  <a:pt x="6821129" y="582561"/>
                </a:cubicBezTo>
                <a:cubicBezTo>
                  <a:pt x="6867832" y="580103"/>
                  <a:pt x="6914646" y="579238"/>
                  <a:pt x="6961238" y="575187"/>
                </a:cubicBezTo>
                <a:cubicBezTo>
                  <a:pt x="6971335" y="574309"/>
                  <a:pt x="6980841" y="570012"/>
                  <a:pt x="6990735" y="567813"/>
                </a:cubicBezTo>
                <a:cubicBezTo>
                  <a:pt x="7002970" y="565094"/>
                  <a:pt x="7015371" y="563158"/>
                  <a:pt x="7027606" y="560439"/>
                </a:cubicBezTo>
                <a:cubicBezTo>
                  <a:pt x="7037500" y="558240"/>
                  <a:pt x="7047209" y="555264"/>
                  <a:pt x="7057103" y="553065"/>
                </a:cubicBezTo>
                <a:cubicBezTo>
                  <a:pt x="7141360" y="534341"/>
                  <a:pt x="7051534" y="556300"/>
                  <a:pt x="7123471" y="538316"/>
                </a:cubicBezTo>
                <a:cubicBezTo>
                  <a:pt x="7140677" y="543232"/>
                  <a:pt x="7160201" y="543139"/>
                  <a:pt x="7175090" y="553065"/>
                </a:cubicBezTo>
                <a:cubicBezTo>
                  <a:pt x="7228981" y="588993"/>
                  <a:pt x="7159274" y="574653"/>
                  <a:pt x="7204587" y="597310"/>
                </a:cubicBezTo>
                <a:cubicBezTo>
                  <a:pt x="7218492" y="604262"/>
                  <a:pt x="7234084" y="607142"/>
                  <a:pt x="7248832" y="612058"/>
                </a:cubicBezTo>
                <a:cubicBezTo>
                  <a:pt x="7299401" y="628914"/>
                  <a:pt x="7236638" y="609009"/>
                  <a:pt x="7307826" y="626807"/>
                </a:cubicBezTo>
                <a:cubicBezTo>
                  <a:pt x="7315367" y="628692"/>
                  <a:pt x="7322574" y="631723"/>
                  <a:pt x="7329948" y="634181"/>
                </a:cubicBezTo>
                <a:cubicBezTo>
                  <a:pt x="7396960" y="624608"/>
                  <a:pt x="7365077" y="632304"/>
                  <a:pt x="7425813" y="612058"/>
                </a:cubicBezTo>
                <a:lnTo>
                  <a:pt x="7447935" y="604684"/>
                </a:lnTo>
                <a:cubicBezTo>
                  <a:pt x="7452851" y="599768"/>
                  <a:pt x="7456722" y="593513"/>
                  <a:pt x="7462684" y="589936"/>
                </a:cubicBezTo>
                <a:cubicBezTo>
                  <a:pt x="7483948" y="577177"/>
                  <a:pt x="7554278" y="575614"/>
                  <a:pt x="7558548" y="575187"/>
                </a:cubicBezTo>
                <a:cubicBezTo>
                  <a:pt x="7633198" y="600071"/>
                  <a:pt x="7587293" y="588744"/>
                  <a:pt x="7698658" y="597310"/>
                </a:cubicBezTo>
                <a:cubicBezTo>
                  <a:pt x="7723239" y="594852"/>
                  <a:pt x="7748120" y="594489"/>
                  <a:pt x="7772400" y="589936"/>
                </a:cubicBezTo>
                <a:cubicBezTo>
                  <a:pt x="7787680" y="587071"/>
                  <a:pt x="7801897" y="580103"/>
                  <a:pt x="7816645" y="575187"/>
                </a:cubicBezTo>
                <a:lnTo>
                  <a:pt x="7838768" y="567813"/>
                </a:lnTo>
                <a:cubicBezTo>
                  <a:pt x="7821750" y="516765"/>
                  <a:pt x="7845659" y="573395"/>
                  <a:pt x="7809271" y="530942"/>
                </a:cubicBezTo>
                <a:cubicBezTo>
                  <a:pt x="7799943" y="520060"/>
                  <a:pt x="7793558" y="506891"/>
                  <a:pt x="7787148" y="494071"/>
                </a:cubicBezTo>
                <a:cubicBezTo>
                  <a:pt x="7783672" y="487118"/>
                  <a:pt x="7785746" y="476924"/>
                  <a:pt x="7779774" y="471948"/>
                </a:cubicBezTo>
                <a:cubicBezTo>
                  <a:pt x="7773895" y="467049"/>
                  <a:pt x="7733023" y="453907"/>
                  <a:pt x="7720780" y="449826"/>
                </a:cubicBezTo>
                <a:cubicBezTo>
                  <a:pt x="7734068" y="463113"/>
                  <a:pt x="7747061" y="478997"/>
                  <a:pt x="7765026" y="486697"/>
                </a:cubicBezTo>
                <a:cubicBezTo>
                  <a:pt x="7774341" y="490689"/>
                  <a:pt x="7785033" y="490513"/>
                  <a:pt x="7794522" y="494071"/>
                </a:cubicBezTo>
                <a:cubicBezTo>
                  <a:pt x="7804815" y="497931"/>
                  <a:pt x="7814187" y="503903"/>
                  <a:pt x="7824019" y="508819"/>
                </a:cubicBezTo>
                <a:cubicBezTo>
                  <a:pt x="7828935" y="516193"/>
                  <a:pt x="7837669" y="522148"/>
                  <a:pt x="7838768" y="530942"/>
                </a:cubicBezTo>
                <a:cubicBezTo>
                  <a:pt x="7840323" y="543379"/>
                  <a:pt x="7833166" y="555405"/>
                  <a:pt x="7831393" y="567813"/>
                </a:cubicBezTo>
                <a:cubicBezTo>
                  <a:pt x="7828245" y="589848"/>
                  <a:pt x="7826477" y="612058"/>
                  <a:pt x="7824019" y="634181"/>
                </a:cubicBezTo>
                <a:cubicBezTo>
                  <a:pt x="7826477" y="656303"/>
                  <a:pt x="7831393" y="678290"/>
                  <a:pt x="7831393" y="700548"/>
                </a:cubicBezTo>
                <a:cubicBezTo>
                  <a:pt x="7831393" y="710683"/>
                  <a:pt x="7814954" y="725512"/>
                  <a:pt x="7824019" y="730045"/>
                </a:cubicBezTo>
                <a:cubicBezTo>
                  <a:pt x="7863172" y="749622"/>
                  <a:pt x="7860890" y="695517"/>
                  <a:pt x="7860890" y="722671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177111" y="2204205"/>
            <a:ext cx="93753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Policy should also apply to data </a:t>
            </a:r>
            <a:r>
              <a:rPr lang="en-US" sz="2400" b="1" u="sng" dirty="0" smtClean="0"/>
              <a:t>derived</a:t>
            </a:r>
            <a:r>
              <a:rPr lang="en-US" sz="2400" dirty="0" smtClean="0"/>
              <a:t> from this item.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77111" y="1319897"/>
            <a:ext cx="937536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As the data item flows through the pipeline, if it goes </a:t>
            </a:r>
            <a:r>
              <a:rPr lang="en-US" sz="2400" b="1" u="sng" dirty="0" smtClean="0"/>
              <a:t>out</a:t>
            </a:r>
            <a:r>
              <a:rPr lang="en-US" sz="2400" dirty="0" smtClean="0"/>
              <a:t> at any point, then the recipient must be Alice’s friend.</a:t>
            </a:r>
            <a:endParaRPr lang="en-US" sz="2400" dirty="0"/>
          </a:p>
        </p:txBody>
      </p:sp>
      <p:sp>
        <p:nvSpPr>
          <p:cNvPr id="64" name="Rounded Rectangle 63"/>
          <p:cNvSpPr/>
          <p:nvPr/>
        </p:nvSpPr>
        <p:spPr>
          <a:xfrm>
            <a:off x="2508543" y="3234081"/>
            <a:ext cx="6519641" cy="256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/>
              <a:t>Definition of policy enforcement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A source data item’s policy must be applied whenever the item or data derived from it leaves the system.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724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3" grpId="0" animBg="1"/>
      <p:bldP spid="63" grpId="0" animBg="1"/>
      <p:bldP spid="2" grpId="0" animBg="1"/>
      <p:bldP spid="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Enforcement: High-level idea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943898" y="1460090"/>
            <a:ext cx="6437898" cy="744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Build a </a:t>
            </a:r>
            <a:r>
              <a:rPr lang="en-US" sz="3200" b="1" u="sng" dirty="0" smtClean="0"/>
              <a:t>separate</a:t>
            </a:r>
            <a:r>
              <a:rPr lang="en-US" sz="3200" dirty="0" smtClean="0"/>
              <a:t> software layer that:</a:t>
            </a:r>
            <a:endParaRPr lang="en-US" sz="3200" dirty="0"/>
          </a:p>
        </p:txBody>
      </p:sp>
      <p:sp>
        <p:nvSpPr>
          <p:cNvPr id="58" name="Rounded Rectangle 57"/>
          <p:cNvSpPr/>
          <p:nvPr/>
        </p:nvSpPr>
        <p:spPr>
          <a:xfrm>
            <a:off x="1103672" y="2549014"/>
            <a:ext cx="7819101" cy="744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1. Tracks data as it flows through the system</a:t>
            </a:r>
            <a:endParaRPr lang="en-US" sz="3200" dirty="0"/>
          </a:p>
        </p:txBody>
      </p:sp>
      <p:sp>
        <p:nvSpPr>
          <p:cNvPr id="59" name="Rounded Rectangle 58"/>
          <p:cNvSpPr/>
          <p:nvPr/>
        </p:nvSpPr>
        <p:spPr>
          <a:xfrm>
            <a:off x="1108588" y="3430159"/>
            <a:ext cx="7819101" cy="744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/>
              <a:t>2</a:t>
            </a:r>
            <a:r>
              <a:rPr lang="en-US" sz="3200" dirty="0" smtClean="0"/>
              <a:t>. Propagates policies with the data</a:t>
            </a:r>
            <a:endParaRPr lang="en-US" sz="3200" dirty="0"/>
          </a:p>
        </p:txBody>
      </p:sp>
      <p:sp>
        <p:nvSpPr>
          <p:cNvPr id="61" name="Rounded Rectangle 60"/>
          <p:cNvSpPr/>
          <p:nvPr/>
        </p:nvSpPr>
        <p:spPr>
          <a:xfrm>
            <a:off x="1106132" y="4325432"/>
            <a:ext cx="7819101" cy="12978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3. Whenever </a:t>
            </a:r>
            <a:r>
              <a:rPr lang="en-US" sz="3200" dirty="0"/>
              <a:t>data leaves the </a:t>
            </a:r>
            <a:r>
              <a:rPr lang="en-US" sz="3200" dirty="0" smtClean="0"/>
              <a:t>system, checks the attached policy</a:t>
            </a:r>
            <a:endParaRPr lang="en-US" sz="3200" dirty="0"/>
          </a:p>
        </p:txBody>
      </p:sp>
      <p:sp>
        <p:nvSpPr>
          <p:cNvPr id="48" name="Rounded Rectangle 47"/>
          <p:cNvSpPr/>
          <p:nvPr/>
        </p:nvSpPr>
        <p:spPr>
          <a:xfrm>
            <a:off x="8980712" y="1516142"/>
            <a:ext cx="3185652" cy="9512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Great! But, how do we do all this?</a:t>
            </a:r>
            <a:endParaRPr lang="en-US" sz="3200" dirty="0"/>
          </a:p>
        </p:txBody>
      </p:sp>
      <p:sp>
        <p:nvSpPr>
          <p:cNvPr id="49" name="Right Brace 48"/>
          <p:cNvSpPr/>
          <p:nvPr/>
        </p:nvSpPr>
        <p:spPr>
          <a:xfrm>
            <a:off x="9217742" y="2549014"/>
            <a:ext cx="833284" cy="1625939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0239068" y="2921411"/>
            <a:ext cx="1578976" cy="951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Coming soon</a:t>
            </a:r>
            <a:endParaRPr lang="en-US" sz="3200" dirty="0"/>
          </a:p>
        </p:txBody>
      </p:sp>
      <p:sp>
        <p:nvSpPr>
          <p:cNvPr id="65" name="Rounded Rectangle 64"/>
          <p:cNvSpPr/>
          <p:nvPr/>
        </p:nvSpPr>
        <p:spPr>
          <a:xfrm>
            <a:off x="7381796" y="17673"/>
            <a:ext cx="4810204" cy="144348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Enforces policies despite application bugs!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1103672" y="5654024"/>
            <a:ext cx="10633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Requires that our new software layer know </a:t>
            </a:r>
            <a:r>
              <a:rPr lang="en-US" sz="2400" i="1" dirty="0" smtClean="0"/>
              <a:t>which</a:t>
            </a:r>
            <a:r>
              <a:rPr lang="en-US" sz="2400" dirty="0" smtClean="0"/>
              <a:t> user is connected to the system</a:t>
            </a:r>
          </a:p>
          <a:p>
            <a:r>
              <a:rPr lang="en-US" sz="2400" dirty="0" smtClean="0"/>
              <a:t>(Can be done, needs change to the way users connect, not covered here)</a:t>
            </a:r>
            <a:endParaRPr lang="en-US" sz="2400" dirty="0"/>
          </a:p>
        </p:txBody>
      </p:sp>
      <p:sp>
        <p:nvSpPr>
          <p:cNvPr id="69" name="Rectangle 68"/>
          <p:cNvSpPr/>
          <p:nvPr/>
        </p:nvSpPr>
        <p:spPr>
          <a:xfrm>
            <a:off x="2219632" y="1371600"/>
            <a:ext cx="4033684" cy="95127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ular Callout 69"/>
          <p:cNvSpPr/>
          <p:nvPr/>
        </p:nvSpPr>
        <p:spPr>
          <a:xfrm>
            <a:off x="1865671" y="146325"/>
            <a:ext cx="3628103" cy="613217"/>
          </a:xfrm>
          <a:prstGeom prst="wedgeRoundRectCallout">
            <a:avLst>
              <a:gd name="adj1" fmla="val 13029"/>
              <a:gd name="adj2" fmla="val 14824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“Runtime monitor”</a:t>
            </a:r>
            <a:endParaRPr lang="en-US" sz="3200" dirty="0"/>
          </a:p>
        </p:txBody>
      </p:sp>
      <p:sp>
        <p:nvSpPr>
          <p:cNvPr id="72" name="Rounded Rectangle 71"/>
          <p:cNvSpPr/>
          <p:nvPr/>
        </p:nvSpPr>
        <p:spPr>
          <a:xfrm>
            <a:off x="749937" y="5773767"/>
            <a:ext cx="10603863" cy="9441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Broad approach is often called “information flow control”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26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1" grpId="0" animBg="1"/>
      <p:bldP spid="48" grpId="0" animBg="1"/>
      <p:bldP spid="49" grpId="0" animBg="1"/>
      <p:bldP spid="62" grpId="0" animBg="1"/>
      <p:bldP spid="65" grpId="0" animBg="1"/>
      <p:bldP spid="68" grpId="0"/>
      <p:bldP spid="69" grpId="0" animBg="1"/>
      <p:bldP spid="70" grpId="0" animBg="1"/>
      <p:bldP spid="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the monitor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570193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930448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4320560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832981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359448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5063849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3136647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3082848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47872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47064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565412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3159048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835448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788772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557476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4302048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4028128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835448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3011418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4261076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5292648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765852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5236761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740782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5195422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3192878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424412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579577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3308247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4714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702608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597448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344307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4250857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5026769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761943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48" name="Rounded Rectangle 47"/>
          <p:cNvSpPr/>
          <p:nvPr/>
        </p:nvSpPr>
        <p:spPr>
          <a:xfrm>
            <a:off x="838201" y="2182272"/>
            <a:ext cx="6705599" cy="663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Task -&gt; OS process (may be on different machines)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843118" y="1412899"/>
            <a:ext cx="5488852" cy="6636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Step 1: Make tasks like “indexer” concrete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58847" y="2182271"/>
            <a:ext cx="4488430" cy="663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Compatible with existing pipelines</a:t>
            </a:r>
          </a:p>
        </p:txBody>
      </p:sp>
    </p:spTree>
    <p:extLst>
      <p:ext uri="{BB962C8B-B14F-4D97-AF65-F5344CB8AC3E}">
        <p14:creationId xmlns:p14="http://schemas.microsoft.com/office/powerpoint/2010/main" val="41885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8" grpId="0" animBg="1"/>
      <p:bldP spid="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the monitor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570193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930448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4320560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832981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359448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5063849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3136647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3082848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47872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47064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565412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3159048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835448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788772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557476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4302048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4028128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835448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3011418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4261076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5292648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765852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5236761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740782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5195422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3192878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424412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579577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3308247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4714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702608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597448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344307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4250857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5026769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761943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48" name="Rounded Rectangle 47"/>
          <p:cNvSpPr/>
          <p:nvPr/>
        </p:nvSpPr>
        <p:spPr>
          <a:xfrm>
            <a:off x="838201" y="2182272"/>
            <a:ext cx="9913374" cy="663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Data item -&gt; Conduit (any OS abstraction for data containers, e.g., files, pipes, network sockets).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843118" y="1412899"/>
            <a:ext cx="4879251" cy="6636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Step 2: Make “data items” concrete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3147105" y="2930448"/>
            <a:ext cx="931674" cy="228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02394" y="2930448"/>
            <a:ext cx="1546845" cy="10294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226710" y="2930448"/>
            <a:ext cx="1002890" cy="2624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0515600" y="2930448"/>
            <a:ext cx="144235" cy="4138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2242185" y="5230202"/>
            <a:ext cx="6614221" cy="89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Any communication between tasks must go through a conduit (by OS restrictions).</a:t>
            </a:r>
          </a:p>
        </p:txBody>
      </p:sp>
    </p:spTree>
    <p:extLst>
      <p:ext uri="{BB962C8B-B14F-4D97-AF65-F5344CB8AC3E}">
        <p14:creationId xmlns:p14="http://schemas.microsoft.com/office/powerpoint/2010/main" val="1739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8" grpId="0" animBg="1"/>
      <p:bldP spid="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the monitor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570193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930448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4320560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832981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359448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5063849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3136647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3082848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47872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47064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565412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3159048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835448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788772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557476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4302048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4028128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835448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3011418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4261076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5292648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765852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5236761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740782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5195422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3192878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424412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579577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3308247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4714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702608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597448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344307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4250857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5026769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761943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58" name="Rounded Rectangle 57"/>
          <p:cNvSpPr/>
          <p:nvPr/>
        </p:nvSpPr>
        <p:spPr>
          <a:xfrm>
            <a:off x="843117" y="1412899"/>
            <a:ext cx="5556079" cy="6636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Step 3: “Sandbox” each pipeline process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838201" y="2182272"/>
            <a:ext cx="9913374" cy="663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Intercept any read/write of a conduit by a process and transfer control to our new monitor</a:t>
            </a:r>
          </a:p>
        </p:txBody>
      </p:sp>
      <p:sp>
        <p:nvSpPr>
          <p:cNvPr id="2" name="Rectangle 1"/>
          <p:cNvSpPr/>
          <p:nvPr/>
        </p:nvSpPr>
        <p:spPr>
          <a:xfrm>
            <a:off x="4078779" y="3082848"/>
            <a:ext cx="1169137" cy="145228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083695" y="4739587"/>
            <a:ext cx="1169137" cy="145228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640243" y="3076254"/>
            <a:ext cx="1169137" cy="145228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50770" y="4769144"/>
            <a:ext cx="1169137" cy="145228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865361" y="2930449"/>
            <a:ext cx="1575761" cy="112834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846230" y="4164737"/>
            <a:ext cx="1575761" cy="102700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865361" y="5283999"/>
            <a:ext cx="1665140" cy="136752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0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1" grpId="0" animBg="1"/>
      <p:bldP spid="2" grpId="0" animBg="1"/>
      <p:bldP spid="53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362632" y="5794862"/>
            <a:ext cx="296914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Simple kernel modification</a:t>
            </a:r>
            <a:endParaRPr lang="en-US" sz="2000" dirty="0"/>
          </a:p>
        </p:txBody>
      </p:sp>
      <p:sp>
        <p:nvSpPr>
          <p:cNvPr id="22" name="Rounded Rectangle 21"/>
          <p:cNvSpPr/>
          <p:nvPr/>
        </p:nvSpPr>
        <p:spPr>
          <a:xfrm>
            <a:off x="9011263" y="2554081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sandboxing works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018094" y="2554081"/>
            <a:ext cx="1608415" cy="19073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1490" y="4870806"/>
            <a:ext cx="95790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74405" y="4315520"/>
            <a:ext cx="143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userspace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435190" y="4913640"/>
            <a:ext cx="137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 kernel</a:t>
            </a:r>
            <a:endParaRPr lang="en-US" sz="2400" dirty="0"/>
          </a:p>
        </p:txBody>
      </p:sp>
      <p:pic>
        <p:nvPicPr>
          <p:cNvPr id="10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54" y="3540800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89076" y="4103408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 rot="20622882">
            <a:off x="2963080" y="3372988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62632" y="3900944"/>
            <a:ext cx="1459669" cy="1821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94239" y="2905383"/>
            <a:ext cx="142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Read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92346" y="4054037"/>
            <a:ext cx="3756686" cy="161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064477" y="5670751"/>
            <a:ext cx="4232787" cy="1025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Similar interception on a write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8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2" grpId="0"/>
      <p:bldP spid="13" grpId="0" animBg="1"/>
      <p:bldP spid="16" grpId="0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runtime monitor actually does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018094" y="2900670"/>
            <a:ext cx="1608415" cy="19073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1490" y="5217395"/>
            <a:ext cx="95790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74405" y="4662109"/>
            <a:ext cx="143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userspace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435190" y="5260229"/>
            <a:ext cx="137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 kernel</a:t>
            </a:r>
            <a:endParaRPr lang="en-US" sz="2400" dirty="0"/>
          </a:p>
        </p:txBody>
      </p:sp>
      <p:pic>
        <p:nvPicPr>
          <p:cNvPr id="10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54" y="3887389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89076" y="4449997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 rot="20622882">
            <a:off x="2963080" y="3719577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62632" y="4247533"/>
            <a:ext cx="1459669" cy="1821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94239" y="3251972"/>
            <a:ext cx="142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Read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9011263" y="2870180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92346" y="4400626"/>
            <a:ext cx="3756686" cy="161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62632" y="6110961"/>
            <a:ext cx="296914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Simple kernel modification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622323" y="3546985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34614" y="3581401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913847">
            <a:off x="6053311" y="3747883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4016" y="3160531"/>
            <a:ext cx="1482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Write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93" y="3821751"/>
            <a:ext cx="793955" cy="793955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25" name="Straight Arrow Connector 24"/>
          <p:cNvCxnSpPr/>
          <p:nvPr/>
        </p:nvCxnSpPr>
        <p:spPr>
          <a:xfrm flipH="1">
            <a:off x="5943600" y="4218728"/>
            <a:ext cx="248717" cy="1850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109292" y="4492503"/>
            <a:ext cx="2867338" cy="1524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475293" y="239465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08375" y="1457827"/>
            <a:ext cx="10967884" cy="70792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If data from conduit A is used to compute an update to conduit B, B inherits A’s policy</a:t>
            </a:r>
            <a:endParaRPr lang="en-US" sz="240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6607277" y="2566219"/>
            <a:ext cx="1755058" cy="689782"/>
          </a:xfrm>
          <a:prstGeom prst="wedgeRoundRectCallout">
            <a:avLst>
              <a:gd name="adj1" fmla="val -160749"/>
              <a:gd name="adj2" fmla="val -5119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“Taint”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14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417 L 0.21888 -0.1599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416 L 0.22956 0.15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45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4" grpId="0" animBg="1"/>
      <p:bldP spid="22" grpId="0" animBg="1"/>
      <p:bldP spid="22" grpId="1" animBg="1"/>
      <p:bldP spid="23" grpId="0" animBg="1"/>
      <p:bldP spid="24" grpId="0"/>
      <p:bldP spid="28" grpId="0" animBg="1"/>
      <p:bldP spid="28" grpId="1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data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3831"/>
            <a:ext cx="10515600" cy="2724252"/>
          </a:xfrm>
        </p:spPr>
        <p:txBody>
          <a:bodyPr/>
          <a:lstStyle/>
          <a:p>
            <a:r>
              <a:rPr lang="en-US" dirty="0" smtClean="0"/>
              <a:t>“Conflicted” provider</a:t>
            </a:r>
          </a:p>
          <a:p>
            <a:endParaRPr lang="en-US" dirty="0"/>
          </a:p>
          <a:p>
            <a:r>
              <a:rPr lang="en-US" dirty="0" smtClean="0"/>
              <a:t>Insider leaks</a:t>
            </a:r>
          </a:p>
          <a:p>
            <a:endParaRPr lang="en-US" dirty="0"/>
          </a:p>
          <a:p>
            <a:r>
              <a:rPr lang="en-US" dirty="0" smtClean="0"/>
              <a:t>Software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runtime monitor actually does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018094" y="2900670"/>
            <a:ext cx="1608415" cy="19073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1490" y="5217395"/>
            <a:ext cx="95790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74405" y="4662109"/>
            <a:ext cx="143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userspace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435190" y="5260229"/>
            <a:ext cx="137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 kernel</a:t>
            </a:r>
            <a:endParaRPr lang="en-US" sz="2400" dirty="0"/>
          </a:p>
        </p:txBody>
      </p:sp>
      <p:pic>
        <p:nvPicPr>
          <p:cNvPr id="10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54" y="3887389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89076" y="4449997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 rot="20622882">
            <a:off x="2963080" y="3719577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94239" y="3251972"/>
            <a:ext cx="142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Read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9011263" y="2870180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62632" y="6110961"/>
            <a:ext cx="296914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Simple kernel modification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622323" y="3546985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210923" y="3369443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913847">
            <a:off x="6053311" y="3747883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4016" y="3160531"/>
            <a:ext cx="1482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Write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93" y="3821751"/>
            <a:ext cx="793955" cy="79395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8" name="Rounded Rectangle 27"/>
          <p:cNvSpPr/>
          <p:nvPr/>
        </p:nvSpPr>
        <p:spPr>
          <a:xfrm>
            <a:off x="4475293" y="239465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959" y="1753293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1559054" y="1441523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745796">
            <a:off x="2963080" y="2376737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10923" y="1319981"/>
            <a:ext cx="4142877" cy="825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should the new taint be?</a:t>
            </a:r>
            <a:endParaRPr lang="en-US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4948725" y="2394654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20259863">
            <a:off x="5940241" y="2309703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50" y="1689028"/>
            <a:ext cx="793955" cy="79395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36" name="Rounded Rectangle 35"/>
          <p:cNvSpPr/>
          <p:nvPr/>
        </p:nvSpPr>
        <p:spPr>
          <a:xfrm>
            <a:off x="6968356" y="1322266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441788" y="1322266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9" grpId="0" animBg="1"/>
      <p:bldP spid="9" grpId="1" animBg="1"/>
      <p:bldP spid="32" grpId="0" animBg="1"/>
      <p:bldP spid="33" grpId="0" animBg="1"/>
      <p:bldP spid="36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propagation along a pipeline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1590658" y="2002463"/>
            <a:ext cx="1143000" cy="955791"/>
          </a:xfrm>
          <a:prstGeom prst="wedgeRoundRectCallout">
            <a:avLst>
              <a:gd name="adj1" fmla="val 50597"/>
              <a:gd name="adj2" fmla="val 14599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8922769" y="124323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64" name="Rounded Rectangle 63"/>
          <p:cNvSpPr/>
          <p:nvPr/>
        </p:nvSpPr>
        <p:spPr>
          <a:xfrm>
            <a:off x="4478170" y="2275851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824798" y="3105596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027602" y="2230192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8097615" y="2360875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9453443" y="2181235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174649" y="2391181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Bob</a:t>
            </a:r>
            <a:endParaRPr lang="en-US" sz="20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0257503" y="1746646"/>
            <a:ext cx="402332" cy="1107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58669" y="1327355"/>
            <a:ext cx="16283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Check that Bob is Alice’s friend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294553" y="5254569"/>
            <a:ext cx="11309369" cy="1230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Just this basic idea works well in some applications. Here, there are (at least) two problems. What are they?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36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53" grpId="0" animBg="1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Front-end taints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1590658" y="2002463"/>
            <a:ext cx="1143000" cy="955791"/>
          </a:xfrm>
          <a:prstGeom prst="wedgeRoundRectCallout">
            <a:avLst>
              <a:gd name="adj1" fmla="val 50597"/>
              <a:gd name="adj2" fmla="val 14599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Alice’s friends only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8922769" y="124323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64" name="Rounded Rectangle 63"/>
          <p:cNvSpPr/>
          <p:nvPr/>
        </p:nvSpPr>
        <p:spPr>
          <a:xfrm>
            <a:off x="4478170" y="2275851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824798" y="3105596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027602" y="2230192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8097615" y="2360875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9453443" y="2181235"/>
            <a:ext cx="361335" cy="340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174649" y="2391181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Bob</a:t>
            </a:r>
            <a:endParaRPr lang="en-US" sz="20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0257503" y="1746646"/>
            <a:ext cx="402332" cy="1107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58669" y="1327355"/>
            <a:ext cx="16283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Check that Bob is Alice’s friend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43631" y="5142513"/>
            <a:ext cx="4578195" cy="1306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Front-ends are web servers. They typically re-use processes across connected users. </a:t>
            </a:r>
            <a:endParaRPr lang="en-US" sz="2400" dirty="0"/>
          </a:p>
        </p:txBody>
      </p:sp>
      <p:sp>
        <p:nvSpPr>
          <p:cNvPr id="47" name="Oval 46"/>
          <p:cNvSpPr/>
          <p:nvPr/>
        </p:nvSpPr>
        <p:spPr>
          <a:xfrm>
            <a:off x="8416144" y="2002463"/>
            <a:ext cx="2600632" cy="463836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21800" y="2896036"/>
            <a:ext cx="708071" cy="707997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1223809" y="2543581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Charlie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10587175" y="1535650"/>
            <a:ext cx="16283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Charlie is not Alice’s friend!</a:t>
            </a:r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5288621" y="5125306"/>
            <a:ext cx="5056833" cy="1306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Well-know problem. Change front-end behavior: Process must be re-</a:t>
            </a:r>
            <a:r>
              <a:rPr lang="en-US" sz="2400" dirty="0" err="1" smtClean="0"/>
              <a:t>exec’ed</a:t>
            </a:r>
            <a:r>
              <a:rPr lang="en-US" sz="2400" dirty="0" smtClean="0"/>
              <a:t> after each user session.</a:t>
            </a:r>
            <a:endParaRPr lang="en-US" sz="2400" dirty="0"/>
          </a:p>
        </p:txBody>
      </p:sp>
      <p:sp>
        <p:nvSpPr>
          <p:cNvPr id="71" name="Rounded Rectangle 70"/>
          <p:cNvSpPr/>
          <p:nvPr/>
        </p:nvSpPr>
        <p:spPr>
          <a:xfrm>
            <a:off x="5302079" y="3581232"/>
            <a:ext cx="5043375" cy="1306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Re-</a:t>
            </a:r>
            <a:r>
              <a:rPr lang="en-US" sz="2400" dirty="0" err="1" smtClean="0"/>
              <a:t>exec’ing</a:t>
            </a:r>
            <a:r>
              <a:rPr lang="en-US" sz="2400" dirty="0" smtClean="0"/>
              <a:t> has a per-session cost, which can be reduced with OS techniques.                   [Litton </a:t>
            </a:r>
            <a:r>
              <a:rPr lang="en-US" sz="2400" i="1" dirty="0" smtClean="0"/>
              <a:t>et al</a:t>
            </a:r>
            <a:r>
              <a:rPr lang="en-US" sz="2400" dirty="0" smtClean="0"/>
              <a:t>’16]</a:t>
            </a:r>
            <a:endParaRPr lang="en-US" sz="2400" dirty="0"/>
          </a:p>
        </p:txBody>
      </p:sp>
      <p:sp>
        <p:nvSpPr>
          <p:cNvPr id="48" name="Multiply 47"/>
          <p:cNvSpPr/>
          <p:nvPr/>
        </p:nvSpPr>
        <p:spPr>
          <a:xfrm>
            <a:off x="10391831" y="2430984"/>
            <a:ext cx="715987" cy="70286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ular Callout 49"/>
          <p:cNvSpPr/>
          <p:nvPr/>
        </p:nvSpPr>
        <p:spPr>
          <a:xfrm>
            <a:off x="6037561" y="1251557"/>
            <a:ext cx="3194929" cy="722130"/>
          </a:xfrm>
          <a:prstGeom prst="wedgeRoundRectCallout">
            <a:avLst>
              <a:gd name="adj1" fmla="val 88609"/>
              <a:gd name="adj2" fmla="val 1533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Nothing can be sent to Charlie!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75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 animBg="1"/>
      <p:bldP spid="3" grpId="0" animBg="1"/>
      <p:bldP spid="47" grpId="0" animBg="1"/>
      <p:bldP spid="47" grpId="1" animBg="1"/>
      <p:bldP spid="63" grpId="0"/>
      <p:bldP spid="69" grpId="0" animBg="1"/>
      <p:bldP spid="70" grpId="0" animBg="1"/>
      <p:bldP spid="71" grpId="0" animBg="1"/>
      <p:bldP spid="48" grpId="0" animBg="1"/>
      <p:bldP spid="5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Indexer taints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8922769" y="124323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61" name="Oval 60"/>
          <p:cNvSpPr/>
          <p:nvPr/>
        </p:nvSpPr>
        <p:spPr>
          <a:xfrm>
            <a:off x="3738765" y="2391181"/>
            <a:ext cx="1839527" cy="38579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ular Callout 46"/>
          <p:cNvSpPr/>
          <p:nvPr/>
        </p:nvSpPr>
        <p:spPr>
          <a:xfrm>
            <a:off x="361334" y="1629696"/>
            <a:ext cx="1017640" cy="825909"/>
          </a:xfrm>
          <a:prstGeom prst="wedgeRoundRectCallout">
            <a:avLst>
              <a:gd name="adj1" fmla="val -1279"/>
              <a:gd name="adj2" fmla="val 154179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 only</a:t>
            </a:r>
            <a:endParaRPr lang="en-US" sz="2400" dirty="0"/>
          </a:p>
        </p:txBody>
      </p:sp>
      <p:sp>
        <p:nvSpPr>
          <p:cNvPr id="62" name="Rounded Rectangular Callout 61"/>
          <p:cNvSpPr/>
          <p:nvPr/>
        </p:nvSpPr>
        <p:spPr>
          <a:xfrm>
            <a:off x="1649360" y="1363911"/>
            <a:ext cx="1017640" cy="825909"/>
          </a:xfrm>
          <a:prstGeom prst="wedgeRoundRectCallout">
            <a:avLst>
              <a:gd name="adj1" fmla="val -54178"/>
              <a:gd name="adj2" fmla="val 17650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 only</a:t>
            </a:r>
            <a:endParaRPr lang="en-US" sz="2400" dirty="0"/>
          </a:p>
        </p:txBody>
      </p:sp>
      <p:sp>
        <p:nvSpPr>
          <p:cNvPr id="63" name="Rounded Rectangle 62"/>
          <p:cNvSpPr/>
          <p:nvPr/>
        </p:nvSpPr>
        <p:spPr>
          <a:xfrm>
            <a:off x="4674820" y="2288145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212704" y="2275851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41726" y="306599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579610" y="305370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7227101" y="2284152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764985" y="2271858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383952" y="2502004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7921836" y="2489710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9751312" y="220053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9289196" y="218824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ular Callout 47"/>
          <p:cNvSpPr/>
          <p:nvPr/>
        </p:nvSpPr>
        <p:spPr>
          <a:xfrm>
            <a:off x="7126320" y="4509988"/>
            <a:ext cx="2933657" cy="691644"/>
          </a:xfrm>
          <a:prstGeom prst="wedgeRoundRectCallout">
            <a:avLst>
              <a:gd name="adj1" fmla="val 70683"/>
              <a:gd name="adj2" fmla="val -2178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Who can read here?</a:t>
            </a:r>
            <a:endParaRPr lang="en-US" sz="2400" dirty="0"/>
          </a:p>
        </p:txBody>
      </p:sp>
      <p:sp>
        <p:nvSpPr>
          <p:cNvPr id="50" name="Rounded Rectangle 49"/>
          <p:cNvSpPr/>
          <p:nvPr/>
        </p:nvSpPr>
        <p:spPr>
          <a:xfrm>
            <a:off x="7588436" y="5388326"/>
            <a:ext cx="2516816" cy="656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one!</a:t>
            </a:r>
            <a:endParaRPr lang="en-US" sz="2400" dirty="0"/>
          </a:p>
        </p:txBody>
      </p:sp>
      <p:sp>
        <p:nvSpPr>
          <p:cNvPr id="51" name="Oval 50"/>
          <p:cNvSpPr/>
          <p:nvPr/>
        </p:nvSpPr>
        <p:spPr>
          <a:xfrm>
            <a:off x="9044108" y="1921008"/>
            <a:ext cx="1386500" cy="87642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47" grpId="0" animBg="1"/>
      <p:bldP spid="62" grpId="0" animBg="1"/>
      <p:bldP spid="63" grpId="0" animBg="1"/>
      <p:bldP spid="6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48" grpId="0" animBg="1"/>
      <p:bldP spid="50" grpId="0" animBg="1"/>
      <p:bldP spid="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 1: Look inside the indexer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175376" y="2357687"/>
            <a:ext cx="1642002" cy="1911590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477" y="3645925"/>
            <a:ext cx="768242" cy="815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61" y="2096430"/>
            <a:ext cx="768242" cy="81545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522394" y="3050935"/>
            <a:ext cx="647700" cy="594990"/>
            <a:chOff x="3276600" y="3002679"/>
            <a:chExt cx="838200" cy="600507"/>
          </a:xfrm>
        </p:grpSpPr>
        <p:sp>
          <p:nvSpPr>
            <p:cNvPr id="7" name="Rectangle 6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Elbow Connector 9"/>
            <p:cNvCxnSpPr>
              <a:stCxn id="7" idx="2"/>
              <a:endCxn id="8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Elbow Connector 10"/>
            <p:cNvCxnSpPr>
              <a:stCxn id="7" idx="2"/>
              <a:endCxn id="9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Rounded Rectangular Callout 11"/>
          <p:cNvSpPr/>
          <p:nvPr/>
        </p:nvSpPr>
        <p:spPr>
          <a:xfrm>
            <a:off x="1417887" y="1726463"/>
            <a:ext cx="1017640" cy="825909"/>
          </a:xfrm>
          <a:prstGeom prst="wedgeRoundRectCallout">
            <a:avLst>
              <a:gd name="adj1" fmla="val 62148"/>
              <a:gd name="adj2" fmla="val 67654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 only</a:t>
            </a:r>
            <a:endParaRPr lang="en-US" sz="2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1410641" y="3322339"/>
            <a:ext cx="1017640" cy="825909"/>
          </a:xfrm>
          <a:prstGeom prst="wedgeRoundRectCallout">
            <a:avLst>
              <a:gd name="adj1" fmla="val 71921"/>
              <a:gd name="adj2" fmla="val 72298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 only</a:t>
            </a:r>
            <a:endParaRPr lang="en-US" sz="2400" dirty="0"/>
          </a:p>
        </p:txBody>
      </p:sp>
      <p:sp>
        <p:nvSpPr>
          <p:cNvPr id="19" name="Right Arrow 18"/>
          <p:cNvSpPr/>
          <p:nvPr/>
        </p:nvSpPr>
        <p:spPr>
          <a:xfrm rot="480632">
            <a:off x="3429418" y="2746342"/>
            <a:ext cx="3115271" cy="26748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1153492">
            <a:off x="3382505" y="3750772"/>
            <a:ext cx="3115271" cy="26748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40158" y="3050935"/>
            <a:ext cx="294409" cy="1725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12336" y="3468802"/>
            <a:ext cx="294409" cy="1725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209367" y="4847015"/>
            <a:ext cx="9955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Maybe</a:t>
            </a:r>
            <a:r>
              <a:rPr lang="en-US" sz="2400" dirty="0" smtClean="0"/>
              <a:t> the indexer doesn’t actually mix data. Alice’s data and Bob’s data go to completely separate parts of the index.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Split index into one file per-user (one file per-policy).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Unfortunately, this isn’t the case here. The indexer does mix data!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433187" y="1726463"/>
            <a:ext cx="4151671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Examining flows </a:t>
            </a:r>
            <a:r>
              <a:rPr lang="en-US" sz="2400" u="sng" dirty="0" smtClean="0"/>
              <a:t>within</a:t>
            </a:r>
            <a:r>
              <a:rPr lang="en-US" sz="2400" dirty="0" smtClean="0"/>
              <a:t> a process is called “fine-grained information flow control”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7601" y="3176722"/>
            <a:ext cx="415167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Well-established area of research (next lecture)</a:t>
            </a:r>
          </a:p>
        </p:txBody>
      </p:sp>
    </p:spTree>
    <p:extLst>
      <p:ext uri="{BB962C8B-B14F-4D97-AF65-F5344CB8AC3E}">
        <p14:creationId xmlns:p14="http://schemas.microsoft.com/office/powerpoint/2010/main" val="178337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 2: Just drop taints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8922769" y="124323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361334" y="1629696"/>
            <a:ext cx="1017640" cy="825909"/>
          </a:xfrm>
          <a:prstGeom prst="wedgeRoundRectCallout">
            <a:avLst>
              <a:gd name="adj1" fmla="val -1279"/>
              <a:gd name="adj2" fmla="val 154179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 only</a:t>
            </a:r>
            <a:endParaRPr lang="en-US" sz="2400" dirty="0"/>
          </a:p>
        </p:txBody>
      </p:sp>
      <p:sp>
        <p:nvSpPr>
          <p:cNvPr id="62" name="Rounded Rectangular Callout 61"/>
          <p:cNvSpPr/>
          <p:nvPr/>
        </p:nvSpPr>
        <p:spPr>
          <a:xfrm>
            <a:off x="1649360" y="1363911"/>
            <a:ext cx="1017640" cy="825909"/>
          </a:xfrm>
          <a:prstGeom prst="wedgeRoundRectCallout">
            <a:avLst>
              <a:gd name="adj1" fmla="val -54178"/>
              <a:gd name="adj2" fmla="val 17650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 only</a:t>
            </a:r>
            <a:endParaRPr lang="en-US" sz="2400" dirty="0"/>
          </a:p>
        </p:txBody>
      </p:sp>
      <p:sp>
        <p:nvSpPr>
          <p:cNvPr id="63" name="Rounded Rectangle 62"/>
          <p:cNvSpPr/>
          <p:nvPr/>
        </p:nvSpPr>
        <p:spPr>
          <a:xfrm>
            <a:off x="4674820" y="2288145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212704" y="2275851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41726" y="306599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579610" y="305370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7227101" y="2284152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764985" y="2271858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383952" y="2502004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7921836" y="2489710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9751312" y="220053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9289196" y="218824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ular Callout 47"/>
          <p:cNvSpPr/>
          <p:nvPr/>
        </p:nvSpPr>
        <p:spPr>
          <a:xfrm>
            <a:off x="7126320" y="4509988"/>
            <a:ext cx="2933657" cy="691644"/>
          </a:xfrm>
          <a:prstGeom prst="wedgeRoundRectCallout">
            <a:avLst>
              <a:gd name="adj1" fmla="val 70683"/>
              <a:gd name="adj2" fmla="val -2178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Who can read here?</a:t>
            </a:r>
            <a:endParaRPr lang="en-US" sz="2400" dirty="0"/>
          </a:p>
        </p:txBody>
      </p:sp>
      <p:sp>
        <p:nvSpPr>
          <p:cNvPr id="50" name="Rounded Rectangle 49"/>
          <p:cNvSpPr/>
          <p:nvPr/>
        </p:nvSpPr>
        <p:spPr>
          <a:xfrm>
            <a:off x="7588436" y="5388326"/>
            <a:ext cx="2516816" cy="656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one!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96443" y="1570703"/>
            <a:ext cx="2513651" cy="14126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7703570" y="1690688"/>
            <a:ext cx="1041717" cy="7649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610094" y="1746646"/>
            <a:ext cx="312675" cy="6499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3573525" y="1320412"/>
            <a:ext cx="3711786" cy="82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Program runtime monitor to remove one of these</a:t>
            </a:r>
            <a:endParaRPr lang="en-US" sz="2400" dirty="0"/>
          </a:p>
        </p:txBody>
      </p:sp>
      <p:sp>
        <p:nvSpPr>
          <p:cNvPr id="65" name="Oval 64"/>
          <p:cNvSpPr/>
          <p:nvPr/>
        </p:nvSpPr>
        <p:spPr>
          <a:xfrm>
            <a:off x="5442155" y="2797435"/>
            <a:ext cx="1187245" cy="9221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6541270" y="3505783"/>
            <a:ext cx="5034873" cy="2581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Dangerous! Allows buggy indexer to leak </a:t>
            </a:r>
            <a:r>
              <a:rPr lang="en-US" sz="3200" i="1" dirty="0" smtClean="0"/>
              <a:t>anything </a:t>
            </a:r>
            <a:r>
              <a:rPr lang="en-US" sz="3200" dirty="0" smtClean="0"/>
              <a:t>through the index, including files that shouldn’t be indexed.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308873" y="3602585"/>
            <a:ext cx="4295165" cy="12317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Removing taints is called “declassification”.</a:t>
            </a:r>
          </a:p>
        </p:txBody>
      </p:sp>
    </p:spTree>
    <p:extLst>
      <p:ext uri="{BB962C8B-B14F-4D97-AF65-F5344CB8AC3E}">
        <p14:creationId xmlns:p14="http://schemas.microsoft.com/office/powerpoint/2010/main" val="407497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48" grpId="0" animBg="1"/>
      <p:bldP spid="50" grpId="0" animBg="1"/>
      <p:bldP spid="59" grpId="0" animBg="1"/>
      <p:bldP spid="59" grpId="1" animBg="1"/>
      <p:bldP spid="65" grpId="0" animBg="1"/>
      <p:bldP spid="65" grpId="1" animBg="1"/>
      <p:bldP spid="66" grpId="0" animBg="1"/>
      <p:bldP spid="7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3: Declassification policies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5218264"/>
            <a:ext cx="708071" cy="7079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0980" y="3962836"/>
            <a:ext cx="708071" cy="70799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22769" y="4953436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2043811">
            <a:off x="6334192" y="485621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499980">
            <a:off x="7946472" y="3904913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7946472" y="5240365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0619318" y="4132284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0659835" y="5363396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8922769" y="124323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361334" y="1629696"/>
            <a:ext cx="1017640" cy="825909"/>
          </a:xfrm>
          <a:prstGeom prst="wedgeRoundRectCallout">
            <a:avLst>
              <a:gd name="adj1" fmla="val -1279"/>
              <a:gd name="adj2" fmla="val 154179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 only</a:t>
            </a:r>
            <a:endParaRPr lang="en-US" sz="2400" dirty="0"/>
          </a:p>
        </p:txBody>
      </p:sp>
      <p:sp>
        <p:nvSpPr>
          <p:cNvPr id="62" name="Rounded Rectangular Callout 61"/>
          <p:cNvSpPr/>
          <p:nvPr/>
        </p:nvSpPr>
        <p:spPr>
          <a:xfrm>
            <a:off x="1649360" y="1363911"/>
            <a:ext cx="1017640" cy="825909"/>
          </a:xfrm>
          <a:prstGeom prst="wedgeRoundRectCallout">
            <a:avLst>
              <a:gd name="adj1" fmla="val -54178"/>
              <a:gd name="adj2" fmla="val 17650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 only</a:t>
            </a:r>
            <a:endParaRPr lang="en-US" sz="2400" dirty="0"/>
          </a:p>
        </p:txBody>
      </p:sp>
      <p:sp>
        <p:nvSpPr>
          <p:cNvPr id="63" name="Rounded Rectangle 62"/>
          <p:cNvSpPr/>
          <p:nvPr/>
        </p:nvSpPr>
        <p:spPr>
          <a:xfrm>
            <a:off x="4674820" y="2288145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212704" y="2275851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41726" y="306599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579610" y="305370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7227101" y="2284152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764985" y="2271858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383952" y="2502004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7921836" y="2489710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9751312" y="220053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9289196" y="218824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ular Callout 47"/>
          <p:cNvSpPr/>
          <p:nvPr/>
        </p:nvSpPr>
        <p:spPr>
          <a:xfrm>
            <a:off x="7126320" y="4509988"/>
            <a:ext cx="2933657" cy="691644"/>
          </a:xfrm>
          <a:prstGeom prst="wedgeRoundRectCallout">
            <a:avLst>
              <a:gd name="adj1" fmla="val 70683"/>
              <a:gd name="adj2" fmla="val -2178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Who can read here?</a:t>
            </a:r>
            <a:endParaRPr lang="en-US" sz="2400" dirty="0"/>
          </a:p>
        </p:txBody>
      </p:sp>
      <p:sp>
        <p:nvSpPr>
          <p:cNvPr id="50" name="Rounded Rectangle 49"/>
          <p:cNvSpPr/>
          <p:nvPr/>
        </p:nvSpPr>
        <p:spPr>
          <a:xfrm>
            <a:off x="7588436" y="5388326"/>
            <a:ext cx="2516816" cy="656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one!</a:t>
            </a:r>
            <a:endParaRPr lang="en-US" sz="2400" dirty="0"/>
          </a:p>
        </p:txBody>
      </p:sp>
      <p:sp>
        <p:nvSpPr>
          <p:cNvPr id="51" name="Oval 50"/>
          <p:cNvSpPr/>
          <p:nvPr/>
        </p:nvSpPr>
        <p:spPr>
          <a:xfrm>
            <a:off x="9044108" y="1921008"/>
            <a:ext cx="1386500" cy="87642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61334" y="4509988"/>
            <a:ext cx="6026280" cy="12317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Key idea: Policy itself specifies declassification!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323734" y="1878527"/>
            <a:ext cx="0" cy="11208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ular Callout 76"/>
          <p:cNvSpPr/>
          <p:nvPr/>
        </p:nvSpPr>
        <p:spPr>
          <a:xfrm>
            <a:off x="45405" y="1017793"/>
            <a:ext cx="2077411" cy="1624987"/>
          </a:xfrm>
          <a:prstGeom prst="wedgeRoundRectCallout">
            <a:avLst>
              <a:gd name="adj1" fmla="val 11358"/>
              <a:gd name="adj2" fmla="val 78395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 only</a:t>
            </a:r>
          </a:p>
          <a:p>
            <a:pPr algn="ctr"/>
            <a:r>
              <a:rPr lang="en-US" sz="2400" dirty="0" smtClean="0"/>
              <a:t>UNTIL “only doc ids”</a:t>
            </a:r>
            <a:endParaRPr lang="en-US" sz="2400" dirty="0"/>
          </a:p>
        </p:txBody>
      </p:sp>
      <p:sp>
        <p:nvSpPr>
          <p:cNvPr id="79" name="Rounded Rectangular Callout 78"/>
          <p:cNvSpPr/>
          <p:nvPr/>
        </p:nvSpPr>
        <p:spPr>
          <a:xfrm>
            <a:off x="2223597" y="1199595"/>
            <a:ext cx="1875670" cy="1624987"/>
          </a:xfrm>
          <a:prstGeom prst="wedgeRoundRectCallout">
            <a:avLst>
              <a:gd name="adj1" fmla="val -84591"/>
              <a:gd name="adj2" fmla="val 8611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 only</a:t>
            </a:r>
          </a:p>
          <a:p>
            <a:pPr algn="ctr"/>
            <a:r>
              <a:rPr lang="en-US" sz="2400" dirty="0" smtClean="0"/>
              <a:t>UNTIL “only doc ids”</a:t>
            </a:r>
            <a:endParaRPr lang="en-US" sz="2400" dirty="0"/>
          </a:p>
        </p:txBody>
      </p:sp>
      <p:sp>
        <p:nvSpPr>
          <p:cNvPr id="65" name="Rounded Rectangle 64"/>
          <p:cNvSpPr/>
          <p:nvPr/>
        </p:nvSpPr>
        <p:spPr>
          <a:xfrm>
            <a:off x="5940945" y="1228678"/>
            <a:ext cx="2978701" cy="825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Only ids of documents pass here</a:t>
            </a:r>
            <a:endParaRPr lang="en-US" sz="2400" dirty="0"/>
          </a:p>
        </p:txBody>
      </p:sp>
      <p:sp>
        <p:nvSpPr>
          <p:cNvPr id="80" name="Rounded Rectangle 79"/>
          <p:cNvSpPr/>
          <p:nvPr/>
        </p:nvSpPr>
        <p:spPr>
          <a:xfrm>
            <a:off x="6526671" y="3506296"/>
            <a:ext cx="5250800" cy="2536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Data that should not go through this pipeline has a policy </a:t>
            </a:r>
            <a:r>
              <a:rPr lang="en-US" sz="3200" u="sng" dirty="0" smtClean="0"/>
              <a:t>without</a:t>
            </a:r>
            <a:r>
              <a:rPr lang="en-US" sz="3200" dirty="0" smtClean="0"/>
              <a:t> the declassification (UNTIL).</a:t>
            </a:r>
          </a:p>
        </p:txBody>
      </p:sp>
    </p:spTree>
    <p:extLst>
      <p:ext uri="{BB962C8B-B14F-4D97-AF65-F5344CB8AC3E}">
        <p14:creationId xmlns:p14="http://schemas.microsoft.com/office/powerpoint/2010/main" val="157168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2" grpId="0" animBg="1"/>
      <p:bldP spid="73" grpId="0" animBg="1"/>
      <p:bldP spid="74" grpId="0" animBg="1"/>
      <p:bldP spid="75" grpId="0" animBg="1"/>
      <p:bldP spid="76" grpId="0" animBg="1"/>
      <p:bldP spid="48" grpId="0" animBg="1"/>
      <p:bldP spid="50" grpId="0" animBg="1"/>
      <p:bldP spid="51" grpId="0" animBg="1"/>
      <p:bldP spid="2" grpId="0" animBg="1"/>
      <p:bldP spid="77" grpId="0" animBg="1"/>
      <p:bldP spid="79" grpId="0" animBg="1"/>
      <p:bldP spid="65" grpId="0" animBg="1"/>
      <p:bldP spid="8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works end-to-end</a:t>
            </a:r>
            <a:endParaRPr lang="en-US" dirty="0"/>
          </a:p>
        </p:txBody>
      </p:sp>
      <p:pic>
        <p:nvPicPr>
          <p:cNvPr id="5" name="Picture 4" descr="twee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25" y="5230981"/>
            <a:ext cx="677980" cy="682564"/>
          </a:xfrm>
          <a:prstGeom prst="rect">
            <a:avLst/>
          </a:prstGeom>
        </p:spPr>
      </p:pic>
      <p:pic>
        <p:nvPicPr>
          <p:cNvPr id="6" name="Picture 4" descr="http://internetmarketingmag.net/wp-content/uploads/2011/12/email-bigstock_Globe_Icon_Email_16165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46" y="2591236"/>
            <a:ext cx="1148824" cy="8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74" y="3981348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1727" y="34937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93326" y="6020236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8946" y="4724637"/>
            <a:ext cx="148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128707" y="2797435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400" y="2743636"/>
            <a:ext cx="708071" cy="70799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303033" y="4139511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43811">
            <a:off x="3369339" y="3131434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79495">
            <a:off x="3350274" y="5226200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712970" y="28198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712970" y="4496236"/>
            <a:ext cx="990600" cy="13196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Search engine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4128707" y="4449560"/>
            <a:ext cx="1060263" cy="13420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Indexer</a:t>
            </a:r>
            <a:endParaRPr lang="en-US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684270" y="3688916"/>
            <a:ext cx="647700" cy="594990"/>
            <a:chOff x="3276600" y="3002679"/>
            <a:chExt cx="838200" cy="600507"/>
          </a:xfrm>
        </p:grpSpPr>
        <p:sp>
          <p:nvSpPr>
            <p:cNvPr id="22" name="Rectangle 21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22" idx="2"/>
              <a:endCxn id="23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Elbow Connector 25"/>
            <p:cNvCxnSpPr>
              <a:stCxn id="22" idx="2"/>
              <a:endCxn id="24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84270" y="4496236"/>
            <a:ext cx="647700" cy="594990"/>
            <a:chOff x="3276600" y="3002679"/>
            <a:chExt cx="838200" cy="600507"/>
          </a:xfrm>
        </p:grpSpPr>
        <p:sp>
          <p:nvSpPr>
            <p:cNvPr id="28" name="Rectangle 27"/>
            <p:cNvSpPr/>
            <p:nvPr/>
          </p:nvSpPr>
          <p:spPr>
            <a:xfrm>
              <a:off x="3429000" y="3002679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32766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0" y="3429000"/>
              <a:ext cx="381000" cy="1741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Elbow Connector 30"/>
            <p:cNvCxnSpPr>
              <a:stCxn id="28" idx="2"/>
              <a:endCxn id="29" idx="0"/>
            </p:cNvCxnSpPr>
            <p:nvPr/>
          </p:nvCxnSpPr>
          <p:spPr>
            <a:xfrm rot="16200000" flipH="1">
              <a:off x="3722033" y="3074332"/>
              <a:ext cx="99735" cy="3048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Elbow Connector 31"/>
            <p:cNvCxnSpPr>
              <a:stCxn id="28" idx="2"/>
              <a:endCxn id="30" idx="0"/>
            </p:cNvCxnSpPr>
            <p:nvPr/>
          </p:nvCxnSpPr>
          <p:spPr>
            <a:xfrm rot="5400000">
              <a:off x="3417233" y="3226732"/>
              <a:ext cx="252135" cy="152400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8922769" y="2672206"/>
            <a:ext cx="1422685" cy="9485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(OSN)</a:t>
            </a:r>
            <a:endParaRPr lang="en-US" sz="2000" dirty="0"/>
          </a:p>
        </p:txBody>
      </p:sp>
      <p:sp>
        <p:nvSpPr>
          <p:cNvPr id="34" name="Rounded Rectangle 33"/>
          <p:cNvSpPr/>
          <p:nvPr/>
        </p:nvSpPr>
        <p:spPr>
          <a:xfrm>
            <a:off x="8922770" y="3921864"/>
            <a:ext cx="1422684" cy="8027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(Email)</a:t>
            </a:r>
            <a:endParaRPr lang="en-US" sz="2000" dirty="0"/>
          </a:p>
        </p:txBody>
      </p:sp>
      <p:sp>
        <p:nvSpPr>
          <p:cNvPr id="35" name="Rounded Rectangle 34"/>
          <p:cNvSpPr/>
          <p:nvPr/>
        </p:nvSpPr>
        <p:spPr>
          <a:xfrm>
            <a:off x="8937372" y="4974953"/>
            <a:ext cx="1507839" cy="12956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Front-end</a:t>
            </a:r>
          </a:p>
          <a:p>
            <a:pPr algn="ctr"/>
            <a:r>
              <a:rPr lang="en-US" sz="2000" dirty="0" smtClean="0"/>
              <a:t>(Text search)</a:t>
            </a:r>
            <a:endParaRPr lang="en-US" sz="2000" dirty="0"/>
          </a:p>
        </p:txBody>
      </p:sp>
      <p:sp>
        <p:nvSpPr>
          <p:cNvPr id="36" name="Right Arrow 35"/>
          <p:cNvSpPr/>
          <p:nvPr/>
        </p:nvSpPr>
        <p:spPr>
          <a:xfrm rot="2043811">
            <a:off x="5295787" y="3426640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9879495">
            <a:off x="5335090" y="4897549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9879495">
            <a:off x="6325690" y="3401570"/>
            <a:ext cx="300106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8008370" y="2853666"/>
            <a:ext cx="663622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632824" y="2969035"/>
            <a:ext cx="331811" cy="44004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46170" y="5258236"/>
            <a:ext cx="75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Index</a:t>
            </a:r>
            <a:endParaRPr lang="en-US" sz="20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7" y="3005095"/>
            <a:ext cx="768242" cy="815452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769571" y="3911645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Email</a:t>
            </a:r>
            <a:endParaRPr lang="en-US" sz="2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23" y="4687557"/>
            <a:ext cx="689150" cy="68915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85781" y="5422731"/>
            <a:ext cx="144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User history</a:t>
            </a:r>
            <a:endParaRPr lang="en-US" sz="2000" dirty="0"/>
          </a:p>
        </p:txBody>
      </p:sp>
      <p:sp>
        <p:nvSpPr>
          <p:cNvPr id="60" name="Rounded Rectangle 59"/>
          <p:cNvSpPr/>
          <p:nvPr/>
        </p:nvSpPr>
        <p:spPr>
          <a:xfrm>
            <a:off x="8922769" y="124323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63" name="Rounded Rectangle 62"/>
          <p:cNvSpPr/>
          <p:nvPr/>
        </p:nvSpPr>
        <p:spPr>
          <a:xfrm>
            <a:off x="4674820" y="2288145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4212704" y="2275851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6041726" y="3065998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579610" y="305370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7227101" y="2284152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764985" y="2271858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383952" y="2502004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7921836" y="2489710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1174649" y="2391181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Bob</a:t>
            </a:r>
            <a:endParaRPr lang="en-US" sz="2000" dirty="0"/>
          </a:p>
        </p:txBody>
      </p:sp>
      <p:sp>
        <p:nvSpPr>
          <p:cNvPr id="3" name="Curved Up Arrow 2"/>
          <p:cNvSpPr/>
          <p:nvPr/>
        </p:nvSpPr>
        <p:spPr>
          <a:xfrm rot="10800000">
            <a:off x="7315200" y="2050026"/>
            <a:ext cx="1762432" cy="5412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70710" y="1613768"/>
            <a:ext cx="82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Query</a:t>
            </a:r>
            <a:endParaRPr lang="en-US" sz="2000" dirty="0"/>
          </a:p>
        </p:txBody>
      </p:sp>
      <p:sp>
        <p:nvSpPr>
          <p:cNvPr id="82" name="Rounded Rectangle 81"/>
          <p:cNvSpPr/>
          <p:nvPr/>
        </p:nvSpPr>
        <p:spPr>
          <a:xfrm>
            <a:off x="1398855" y="2525747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936739" y="2513453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111711" y="4072242"/>
            <a:ext cx="361335" cy="3404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412822" y="4356637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2478373" y="1813824"/>
            <a:ext cx="3920823" cy="309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634844" y="1417720"/>
            <a:ext cx="1673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Pre-computed</a:t>
            </a:r>
            <a:endParaRPr lang="en-US" sz="20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6399196" y="1690688"/>
            <a:ext cx="0" cy="5811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905181" y="3309039"/>
            <a:ext cx="979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Search results</a:t>
            </a:r>
            <a:endParaRPr lang="en-US" sz="20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477432" y="1349477"/>
            <a:ext cx="678426" cy="10417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475743" y="872217"/>
            <a:ext cx="212045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Declassification</a:t>
            </a:r>
            <a:endParaRPr lang="en-US" sz="2400" dirty="0"/>
          </a:p>
        </p:txBody>
      </p:sp>
      <p:sp>
        <p:nvSpPr>
          <p:cNvPr id="87" name="Curved Up Arrow 86"/>
          <p:cNvSpPr/>
          <p:nvPr/>
        </p:nvSpPr>
        <p:spPr>
          <a:xfrm rot="21020803">
            <a:off x="2954920" y="4184635"/>
            <a:ext cx="7031709" cy="110084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820632" y="6082177"/>
            <a:ext cx="299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Actual data to show to Bob</a:t>
            </a:r>
            <a:endParaRPr lang="en-US" sz="2000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390535" y="5446224"/>
            <a:ext cx="490302" cy="66733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9387348" y="1870329"/>
            <a:ext cx="1043260" cy="655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Bob only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70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6" grpId="0" animBg="1"/>
      <p:bldP spid="37" grpId="0" animBg="1"/>
      <p:bldP spid="38" grpId="0" animBg="1"/>
      <p:bldP spid="40" grpId="0" animBg="1"/>
      <p:bldP spid="43" grpId="0" animBg="1"/>
      <p:bldP spid="63" grpId="0" animBg="1"/>
      <p:bldP spid="6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  <p:bldP spid="78" grpId="0"/>
      <p:bldP spid="3" grpId="0" animBg="1"/>
      <p:bldP spid="81" grpId="0"/>
      <p:bldP spid="52" grpId="0" animBg="1"/>
      <p:bldP spid="86" grpId="0"/>
      <p:bldP spid="59" grpId="0"/>
      <p:bldP spid="67" grpId="0" animBg="1"/>
      <p:bldP spid="87" grpId="0" animBg="1"/>
      <p:bldP spid="88" grpId="0"/>
      <p:bldP spid="9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62632" y="6110961"/>
            <a:ext cx="296914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Simple kernel modification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38" y="186239"/>
            <a:ext cx="11606980" cy="1325563"/>
          </a:xfrm>
        </p:spPr>
        <p:txBody>
          <a:bodyPr/>
          <a:lstStyle/>
          <a:p>
            <a:r>
              <a:rPr lang="en-US" dirty="0" smtClean="0"/>
              <a:t>Optimization when writing a conduit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018094" y="2900670"/>
            <a:ext cx="1608415" cy="19073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31490" y="5217395"/>
            <a:ext cx="95790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74405" y="4662109"/>
            <a:ext cx="143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userspace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435190" y="5260229"/>
            <a:ext cx="137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 kernel</a:t>
            </a:r>
            <a:endParaRPr lang="en-US" sz="2400" dirty="0"/>
          </a:p>
        </p:txBody>
      </p:sp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54" y="3887389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89076" y="4449997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 rot="20622882">
            <a:off x="2963080" y="3719577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4239" y="3251972"/>
            <a:ext cx="142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Read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011263" y="2870180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1622323" y="3546985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10923" y="3369443"/>
            <a:ext cx="361335" cy="3404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913847">
            <a:off x="6053311" y="3747883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44016" y="3160531"/>
            <a:ext cx="1482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Write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93" y="3821751"/>
            <a:ext cx="793955" cy="79395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8" name="Rounded Rectangle 17"/>
          <p:cNvSpPr/>
          <p:nvPr/>
        </p:nvSpPr>
        <p:spPr>
          <a:xfrm>
            <a:off x="4475293" y="239465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78309" y="1380919"/>
            <a:ext cx="496283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What does the monitor do here?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192317" y="1350429"/>
            <a:ext cx="517776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Obvious thing: </a:t>
            </a:r>
            <a:r>
              <a:rPr lang="en-US" sz="2800" u="sng" dirty="0" smtClean="0"/>
              <a:t>Add</a:t>
            </a:r>
            <a:r>
              <a:rPr lang="en-US" sz="2800" dirty="0" smtClean="0"/>
              <a:t> the new policy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743986" y="1958585"/>
            <a:ext cx="636444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Better: If existing policy is </a:t>
            </a:r>
            <a:r>
              <a:rPr lang="en-US" sz="2800" u="sng" dirty="0" smtClean="0"/>
              <a:t>more restrictive</a:t>
            </a:r>
            <a:r>
              <a:rPr lang="en-US" sz="2800" dirty="0" smtClean="0"/>
              <a:t> than new policy, then do </a:t>
            </a:r>
            <a:r>
              <a:rPr lang="en-US" sz="2800" u="sng" dirty="0" smtClean="0"/>
              <a:t>nothing</a:t>
            </a:r>
            <a:r>
              <a:rPr lang="en-US" sz="2800" dirty="0" smtClean="0"/>
              <a:t>, else add</a:t>
            </a:r>
            <a:endParaRPr lang="en-US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6533535" y="4850107"/>
            <a:ext cx="4277032" cy="14327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 call this “policy compression” (very useful in practice)</a:t>
            </a:r>
            <a:endParaRPr lang="en-US" sz="2800" dirty="0"/>
          </a:p>
        </p:txBody>
      </p:sp>
      <p:sp>
        <p:nvSpPr>
          <p:cNvPr id="26" name="Rounded Rectangle 25"/>
          <p:cNvSpPr/>
          <p:nvPr/>
        </p:nvSpPr>
        <p:spPr>
          <a:xfrm>
            <a:off x="7624714" y="3365540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32990" y="4889534"/>
            <a:ext cx="4277032" cy="1732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Prevents policy size on a frequently written conduit (like the index) from blowing up.</a:t>
            </a:r>
            <a:endParaRPr lang="en-US" sz="2800" dirty="0"/>
          </a:p>
        </p:txBody>
      </p:sp>
      <p:sp>
        <p:nvSpPr>
          <p:cNvPr id="28" name="Left Arrow 27"/>
          <p:cNvSpPr/>
          <p:nvPr/>
        </p:nvSpPr>
        <p:spPr>
          <a:xfrm>
            <a:off x="5010022" y="5498056"/>
            <a:ext cx="1523513" cy="3725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3" grpId="0" animBg="1"/>
      <p:bldP spid="14" grpId="0" animBg="1"/>
      <p:bldP spid="15" grpId="0" animBg="1"/>
      <p:bldP spid="16" grpId="0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38" y="186239"/>
            <a:ext cx="11606980" cy="1325563"/>
          </a:xfrm>
        </p:spPr>
        <p:txBody>
          <a:bodyPr/>
          <a:lstStyle/>
          <a:p>
            <a:r>
              <a:rPr lang="en-US" dirty="0" smtClean="0"/>
              <a:t>Optimization when reading a conduit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018094" y="2900670"/>
            <a:ext cx="1608415" cy="19073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31490" y="5217395"/>
            <a:ext cx="95790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74405" y="4662109"/>
            <a:ext cx="143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userspace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435190" y="5260229"/>
            <a:ext cx="137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 kernel</a:t>
            </a:r>
            <a:endParaRPr lang="en-US" sz="2400" dirty="0"/>
          </a:p>
        </p:txBody>
      </p:sp>
      <p:pic>
        <p:nvPicPr>
          <p:cNvPr id="7" name="Picture 12" descr="http://www.prosemedia.com/wp-content/uploads/2014/05/Social-Media-Mgmt-Icon-300x3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54" y="3887389"/>
            <a:ext cx="638664" cy="60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89076" y="4449997"/>
            <a:ext cx="1382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Online post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 rot="20622882">
            <a:off x="2963080" y="3719577"/>
            <a:ext cx="626806" cy="33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4239" y="3251972"/>
            <a:ext cx="1423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Read </a:t>
            </a:r>
            <a:r>
              <a:rPr lang="en-US" sz="2000" dirty="0" err="1" smtClean="0"/>
              <a:t>syscall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011263" y="2870180"/>
            <a:ext cx="1260988" cy="16223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Runtime monitor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62632" y="6110961"/>
            <a:ext cx="282968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Small kernel modification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1622323" y="3546985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75293" y="2394654"/>
            <a:ext cx="361335" cy="3404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78309" y="1380919"/>
            <a:ext cx="496283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What does the monitor do here?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192317" y="1350429"/>
            <a:ext cx="517776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Obvious thing: </a:t>
            </a:r>
            <a:r>
              <a:rPr lang="en-US" sz="2800" u="sng" dirty="0" smtClean="0"/>
              <a:t>Add</a:t>
            </a:r>
            <a:r>
              <a:rPr lang="en-US" sz="2800" dirty="0" smtClean="0"/>
              <a:t> the new policy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743986" y="1958585"/>
            <a:ext cx="636444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Better: If existing policy is </a:t>
            </a:r>
            <a:r>
              <a:rPr lang="en-US" sz="2800" u="sng" dirty="0" smtClean="0"/>
              <a:t>more restrictive</a:t>
            </a:r>
            <a:r>
              <a:rPr lang="en-US" sz="2800" dirty="0" smtClean="0"/>
              <a:t> than new policy, then do </a:t>
            </a:r>
            <a:r>
              <a:rPr lang="en-US" sz="2800" u="sng" dirty="0" smtClean="0"/>
              <a:t>nothing</a:t>
            </a:r>
            <a:r>
              <a:rPr lang="en-US" sz="2800" dirty="0" smtClean="0"/>
              <a:t>, else add</a:t>
            </a:r>
            <a:endParaRPr lang="en-US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6533535" y="4850107"/>
            <a:ext cx="4277032" cy="14327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 call this “taint compression” (very useful in practice)</a:t>
            </a:r>
            <a:endParaRPr lang="en-US" sz="2800" dirty="0"/>
          </a:p>
        </p:txBody>
      </p:sp>
      <p:sp>
        <p:nvSpPr>
          <p:cNvPr id="26" name="Rounded Rectangle 25"/>
          <p:cNvSpPr/>
          <p:nvPr/>
        </p:nvSpPr>
        <p:spPr>
          <a:xfrm>
            <a:off x="4928971" y="2394654"/>
            <a:ext cx="361335" cy="3404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0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“Conflicted” provider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9424" y="1482213"/>
            <a:ext cx="802277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Provider shares data with third-parties covertly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4345" y="3183191"/>
            <a:ext cx="6182783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Provider </a:t>
            </a:r>
            <a:r>
              <a:rPr lang="en-US" sz="3200" dirty="0" smtClean="0"/>
              <a:t>re-purposes data internally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70034" y="2153269"/>
            <a:ext cx="836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Shared data -&gt; Data analytics -&gt; </a:t>
            </a:r>
            <a:r>
              <a:rPr lang="en-US" sz="2400" dirty="0" smtClean="0"/>
              <a:t>Marketers/</a:t>
            </a:r>
            <a:r>
              <a:rPr lang="en-US" sz="2400" dirty="0" err="1" smtClean="0"/>
              <a:t>Advertizers</a:t>
            </a:r>
            <a:r>
              <a:rPr lang="en-US" sz="2400" dirty="0" smtClean="0"/>
              <a:t> </a:t>
            </a:r>
            <a:r>
              <a:rPr lang="en-US" sz="2400" dirty="0"/>
              <a:t>-&gt; Revenue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4954" y="2608011"/>
            <a:ext cx="5556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Flashlight apps on mobile phones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7578" y="3846876"/>
            <a:ext cx="671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analytics -&gt; </a:t>
            </a:r>
            <a:r>
              <a:rPr lang="en-US" sz="2400" dirty="0" smtClean="0"/>
              <a:t>Marketers/</a:t>
            </a:r>
            <a:r>
              <a:rPr lang="en-US" sz="2400" dirty="0" err="1" smtClean="0"/>
              <a:t>Advertizers</a:t>
            </a:r>
            <a:r>
              <a:rPr lang="en-US" sz="2400" dirty="0" smtClean="0"/>
              <a:t> </a:t>
            </a:r>
            <a:r>
              <a:rPr lang="en-US" sz="2400" dirty="0"/>
              <a:t>-&gt; Revenue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2498" y="4301618"/>
            <a:ext cx="4722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 err="1"/>
              <a:t>MoviePass</a:t>
            </a:r>
            <a:r>
              <a:rPr lang="en-US" sz="2400" dirty="0"/>
              <a:t> business 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6636" y="4810425"/>
            <a:ext cx="738779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Provider turns blind-eye to data exfiltration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79870" y="5466739"/>
            <a:ext cx="859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Shared data -&gt; Data analytics -&gt; </a:t>
            </a:r>
            <a:r>
              <a:rPr lang="en-US" sz="2400" dirty="0" smtClean="0"/>
              <a:t>Marketers/</a:t>
            </a:r>
            <a:r>
              <a:rPr lang="en-US" sz="2400" dirty="0" err="1" smtClean="0"/>
              <a:t>Advertizers</a:t>
            </a:r>
            <a:r>
              <a:rPr lang="en-US" sz="2400" dirty="0" smtClean="0"/>
              <a:t> </a:t>
            </a:r>
            <a:r>
              <a:rPr lang="en-US" sz="2400" dirty="0"/>
              <a:t>-&gt; Revenue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4791" y="5921481"/>
            <a:ext cx="790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Facebook and Cambridge </a:t>
            </a:r>
            <a:r>
              <a:rPr lang="en-US" sz="2400" dirty="0" err="1"/>
              <a:t>Analytica</a:t>
            </a:r>
            <a:r>
              <a:rPr lang="en-US" sz="2400" dirty="0"/>
              <a:t>, Facebook Ad API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35767" y="446616"/>
            <a:ext cx="4097471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Provider </a:t>
            </a:r>
            <a:r>
              <a:rPr lang="en-US" sz="2800" dirty="0" smtClean="0"/>
              <a:t>has a </a:t>
            </a:r>
            <a:r>
              <a:rPr lang="en-US" sz="2800" smtClean="0"/>
              <a:t>business interest </a:t>
            </a:r>
            <a:r>
              <a:rPr lang="en-US" sz="2800" dirty="0" smtClean="0"/>
              <a:t>in misusing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366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 of policy enforcement technique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kernel-based </a:t>
            </a:r>
            <a:r>
              <a:rPr lang="en-US" u="sng" dirty="0" smtClean="0"/>
              <a:t>runtime monitor</a:t>
            </a:r>
            <a:r>
              <a:rPr lang="en-US" dirty="0" smtClean="0"/>
              <a:t> that intercepts all process reads and writes to:</a:t>
            </a:r>
          </a:p>
          <a:p>
            <a:pPr lvl="1"/>
            <a:r>
              <a:rPr lang="en-US" u="sng" dirty="0" smtClean="0"/>
              <a:t>Tracks data flows</a:t>
            </a:r>
            <a:r>
              <a:rPr lang="en-US" dirty="0" smtClean="0"/>
              <a:t> across conduits</a:t>
            </a:r>
          </a:p>
          <a:p>
            <a:pPr lvl="1"/>
            <a:r>
              <a:rPr lang="en-US" u="sng" dirty="0" smtClean="0"/>
              <a:t>Propagates policies</a:t>
            </a:r>
            <a:r>
              <a:rPr lang="en-US" dirty="0" smtClean="0"/>
              <a:t> along flows</a:t>
            </a:r>
          </a:p>
          <a:p>
            <a:pPr lvl="1"/>
            <a:r>
              <a:rPr lang="en-US" dirty="0" smtClean="0"/>
              <a:t>Checks policies when data leaves the system</a:t>
            </a:r>
          </a:p>
          <a:p>
            <a:r>
              <a:rPr lang="en-US" dirty="0" smtClean="0"/>
              <a:t>Processes can be re-</a:t>
            </a:r>
            <a:r>
              <a:rPr lang="en-US" dirty="0" err="1" smtClean="0"/>
              <a:t>exec’ed</a:t>
            </a:r>
            <a:r>
              <a:rPr lang="en-US" dirty="0" smtClean="0"/>
              <a:t> to remove taint (when their job is done)</a:t>
            </a:r>
          </a:p>
          <a:p>
            <a:r>
              <a:rPr lang="en-US" dirty="0" smtClean="0"/>
              <a:t>Policies can specify conditions under which they can be removed (declassification)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“Conflicted” provider: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09" y="2186964"/>
            <a:ext cx="10575210" cy="3741888"/>
          </a:xfrm>
        </p:spPr>
        <p:txBody>
          <a:bodyPr>
            <a:normAutofit/>
          </a:bodyPr>
          <a:lstStyle/>
          <a:p>
            <a:r>
              <a:rPr lang="en-US" dirty="0" smtClean="0"/>
              <a:t>Technical solutions are </a:t>
            </a:r>
            <a:r>
              <a:rPr lang="en-US" b="1" dirty="0" smtClean="0"/>
              <a:t>ineffective</a:t>
            </a:r>
            <a:endParaRPr lang="en-US" b="1" i="1" dirty="0" smtClean="0"/>
          </a:p>
          <a:p>
            <a:pPr lvl="1"/>
            <a:r>
              <a:rPr lang="en-US" dirty="0" smtClean="0"/>
              <a:t>Provider may refuse to apply any privacy technique we develop!</a:t>
            </a:r>
          </a:p>
          <a:p>
            <a:r>
              <a:rPr lang="en-US" dirty="0" smtClean="0"/>
              <a:t>Data privacy relies on </a:t>
            </a:r>
            <a:r>
              <a:rPr lang="en-US" b="1" dirty="0" smtClean="0"/>
              <a:t>legal frameworks </a:t>
            </a:r>
            <a:r>
              <a:rPr lang="en-US" dirty="0" smtClean="0"/>
              <a:t>to penalize providers, and </a:t>
            </a:r>
            <a:r>
              <a:rPr lang="en-US" b="1" dirty="0" smtClean="0"/>
              <a:t>market economics </a:t>
            </a:r>
            <a:r>
              <a:rPr lang="en-US" dirty="0" smtClean="0"/>
              <a:t>(loss of business)</a:t>
            </a:r>
          </a:p>
          <a:p>
            <a:r>
              <a:rPr lang="en-US" dirty="0" smtClean="0"/>
              <a:t>Most developed countries have data privacy laws</a:t>
            </a:r>
          </a:p>
          <a:p>
            <a:pPr lvl="1"/>
            <a:r>
              <a:rPr lang="en-US" dirty="0" smtClean="0"/>
              <a:t>US: Domain-specific laws (HIPAA for medical data, GLBA for financial data)</a:t>
            </a:r>
          </a:p>
          <a:p>
            <a:pPr lvl="1"/>
            <a:r>
              <a:rPr lang="en-US" dirty="0" smtClean="0"/>
              <a:t>EU: General data-protection regulation (GDPR)</a:t>
            </a:r>
          </a:p>
          <a:p>
            <a:r>
              <a:rPr lang="en-US" dirty="0" smtClean="0"/>
              <a:t>Developing countries are creating data privacy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Insider leaks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3403" y="5651353"/>
            <a:ext cx="261802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Monetary gain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1110" y="2431025"/>
            <a:ext cx="277691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Whistleblowing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9264" y="3099628"/>
            <a:ext cx="42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Edward Snowden leaks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3403" y="3645305"/>
            <a:ext cx="318952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Curious employee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1557" y="4321286"/>
            <a:ext cx="7893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Viewing medical records of relatives and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6190" y="1561225"/>
            <a:ext cx="827194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Provider is honest, but an employee leaks/misuses data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3403" y="4874157"/>
            <a:ext cx="384938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Disgruntled employee</a:t>
            </a:r>
          </a:p>
        </p:txBody>
      </p:sp>
    </p:spTree>
    <p:extLst>
      <p:ext uri="{BB962C8B-B14F-4D97-AF65-F5344CB8AC3E}">
        <p14:creationId xmlns:p14="http://schemas.microsoft.com/office/powerpoint/2010/main" val="22510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2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Insider leaks: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64" y="2186961"/>
            <a:ext cx="10491635" cy="2013879"/>
          </a:xfrm>
        </p:spPr>
        <p:txBody>
          <a:bodyPr/>
          <a:lstStyle/>
          <a:p>
            <a:r>
              <a:rPr lang="en-US" dirty="0" smtClean="0"/>
              <a:t>Provider configures internal system to </a:t>
            </a:r>
            <a:r>
              <a:rPr lang="en-US" b="1" dirty="0" smtClean="0"/>
              <a:t>limit access</a:t>
            </a:r>
            <a:r>
              <a:rPr lang="en-US" dirty="0" smtClean="0"/>
              <a:t> </a:t>
            </a:r>
            <a:r>
              <a:rPr lang="en-US" b="1" dirty="0" smtClean="0"/>
              <a:t>to only those who need it</a:t>
            </a:r>
          </a:p>
          <a:p>
            <a:pPr lvl="1"/>
            <a:r>
              <a:rPr lang="en-US" dirty="0" smtClean="0"/>
              <a:t>E.g., The receptionist of a hospital does not need access to detailed medical histories</a:t>
            </a:r>
          </a:p>
          <a:p>
            <a:pPr lvl="1"/>
            <a:r>
              <a:rPr lang="en-US" dirty="0" smtClean="0"/>
              <a:t>“Principle of least privilege”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8533" y="1496969"/>
            <a:ext cx="372512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Technical component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0827" y="4200840"/>
            <a:ext cx="388382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Incentives component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67077" y="4868713"/>
            <a:ext cx="10486722" cy="1790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Risk of leak/misuse by those who really need access </a:t>
            </a:r>
            <a:r>
              <a:rPr lang="en-US" dirty="0" smtClean="0"/>
              <a:t>may remain </a:t>
            </a:r>
            <a:r>
              <a:rPr lang="en-US" dirty="0"/>
              <a:t>(e.g., all medical staff has full access)</a:t>
            </a:r>
          </a:p>
          <a:p>
            <a:r>
              <a:rPr lang="en-US" dirty="0"/>
              <a:t>Addressed through an audit, monitoring and punishment mechanism</a:t>
            </a:r>
          </a:p>
        </p:txBody>
      </p:sp>
    </p:spTree>
    <p:extLst>
      <p:ext uri="{BB962C8B-B14F-4D97-AF65-F5344CB8AC3E}">
        <p14:creationId xmlns:p14="http://schemas.microsoft.com/office/powerpoint/2010/main" val="28152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bugs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9827" y="1583349"/>
            <a:ext cx="10463973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Provider and its employees are honest, but provider’s software has bugs that may leak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818" y="2816943"/>
            <a:ext cx="10385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Heartbleed in OpenSSL, a very widely-used cryptographic library (implementation bug)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1112" y="4009108"/>
            <a:ext cx="10385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</a:t>
            </a:r>
            <a:r>
              <a:rPr lang="en-US" sz="2400" dirty="0" err="1"/>
              <a:t>HotCRP</a:t>
            </a:r>
            <a:r>
              <a:rPr lang="en-US" sz="2400" dirty="0"/>
              <a:t>, a popular conference management system, revealed supposedly anonymous reviewer names to authors in some cases (logical bug)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9827" y="5336469"/>
            <a:ext cx="678467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Technical solutions can really help 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229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bugs: Do we need a solution?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8533" y="1843555"/>
            <a:ext cx="954928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Chickening-out: Write your software carefully, bug-free!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2164" y="2990749"/>
            <a:ext cx="10491635" cy="24661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Non-starter in the real world</a:t>
            </a:r>
          </a:p>
          <a:p>
            <a:pPr lvl="1"/>
            <a:r>
              <a:rPr lang="en-US" dirty="0" smtClean="0"/>
              <a:t>A typical large software has 10s of millions of lines of code (10 </a:t>
            </a:r>
            <a:r>
              <a:rPr lang="en-US" dirty="0" err="1" smtClean="0"/>
              <a:t>MLoC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Software is often developed by loosely-coordinated teams</a:t>
            </a:r>
          </a:p>
          <a:p>
            <a:pPr lvl="1"/>
            <a:r>
              <a:rPr lang="en-US" dirty="0" smtClean="0"/>
              <a:t>Rapid software release cycles, insufficient time to debug (functionality first!)</a:t>
            </a:r>
          </a:p>
          <a:p>
            <a:pPr lvl="1"/>
            <a:r>
              <a:rPr lang="en-US" dirty="0" smtClean="0"/>
              <a:t>Requires thinking that programmers are not trained for</a:t>
            </a:r>
          </a:p>
        </p:txBody>
      </p:sp>
    </p:spTree>
    <p:extLst>
      <p:ext uri="{BB962C8B-B14F-4D97-AF65-F5344CB8AC3E}">
        <p14:creationId xmlns:p14="http://schemas.microsoft.com/office/powerpoint/2010/main" val="36164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</TotalTime>
  <Words>2605</Words>
  <Application>Microsoft Office PowerPoint</Application>
  <PresentationFormat>Widescreen</PresentationFormat>
  <Paragraphs>600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Enforcing data privacy in systems </vt:lpstr>
      <vt:lpstr>Private data is pervasive</vt:lpstr>
      <vt:lpstr>Threats to data privacy</vt:lpstr>
      <vt:lpstr>“Conflicted” provider</vt:lpstr>
      <vt:lpstr>“Conflicted” provider: Solution</vt:lpstr>
      <vt:lpstr>Insider leaks</vt:lpstr>
      <vt:lpstr>Insider leaks: Solution</vt:lpstr>
      <vt:lpstr>Software bugs</vt:lpstr>
      <vt:lpstr>Software bugs: Do we need a solution?</vt:lpstr>
      <vt:lpstr>Software bugs: Solutions</vt:lpstr>
      <vt:lpstr>Data leaks due to bugs: Classification</vt:lpstr>
      <vt:lpstr>Data leaks due to bugs: Classification</vt:lpstr>
      <vt:lpstr>Summary of research on data privacy</vt:lpstr>
      <vt:lpstr>Overt passive data leaks due to software bugs</vt:lpstr>
      <vt:lpstr>Example: Typical online service</vt:lpstr>
      <vt:lpstr>Example: How it works</vt:lpstr>
      <vt:lpstr>Example: Policies</vt:lpstr>
      <vt:lpstr>Example: Concern</vt:lpstr>
      <vt:lpstr>Example: Goal</vt:lpstr>
      <vt:lpstr>Broad approaches</vt:lpstr>
      <vt:lpstr>Privacy using Runtime monitoring</vt:lpstr>
      <vt:lpstr>Recap: Goal</vt:lpstr>
      <vt:lpstr>What does it mean to enforce a policy?</vt:lpstr>
      <vt:lpstr>Enforcement: High-level idea</vt:lpstr>
      <vt:lpstr>Designing the monitor</vt:lpstr>
      <vt:lpstr>Designing the monitor</vt:lpstr>
      <vt:lpstr>Designing the monitor</vt:lpstr>
      <vt:lpstr>How sandboxing works</vt:lpstr>
      <vt:lpstr>What the runtime monitor actually does</vt:lpstr>
      <vt:lpstr>What the runtime monitor actually does</vt:lpstr>
      <vt:lpstr>Policy propagation along a pipeline</vt:lpstr>
      <vt:lpstr>Problem 1: Front-end taints</vt:lpstr>
      <vt:lpstr>Problem 2: Indexer taints</vt:lpstr>
      <vt:lpstr>Possible Solution 1: Look inside the indexer</vt:lpstr>
      <vt:lpstr>Possible solution 2: Just drop taints</vt:lpstr>
      <vt:lpstr>Solution 3: Declassification policies</vt:lpstr>
      <vt:lpstr>How this works end-to-end</vt:lpstr>
      <vt:lpstr>Optimization when writing a conduit</vt:lpstr>
      <vt:lpstr>Optimization when reading a conduit</vt:lpstr>
      <vt:lpstr>Quick recap of policy enforcement technique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Enforcing data privacy in systems </dc:title>
  <dc:creator>Windows User</dc:creator>
  <cp:lastModifiedBy>Windows User</cp:lastModifiedBy>
  <cp:revision>839</cp:revision>
  <dcterms:created xsi:type="dcterms:W3CDTF">2018-08-02T16:12:09Z</dcterms:created>
  <dcterms:modified xsi:type="dcterms:W3CDTF">2018-08-11T11:05:35Z</dcterms:modified>
</cp:coreProperties>
</file>